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Default Extension="xlsx" ContentType="application/vnd.openxmlformats-officedocument.spreadsheetml.sheet"/>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700" r:id="rId5"/>
    <p:sldMasterId id="2147483714" r:id="rId6"/>
    <p:sldMasterId id="2147483738" r:id="rId7"/>
    <p:sldMasterId id="2147483751" r:id="rId8"/>
    <p:sldMasterId id="2147483777" r:id="rId9"/>
    <p:sldMasterId id="2147483792" r:id="rId10"/>
    <p:sldMasterId id="2147483807" r:id="rId11"/>
    <p:sldMasterId id="2147483832" r:id="rId12"/>
    <p:sldMasterId id="2147483844" r:id="rId13"/>
    <p:sldMasterId id="2147483849" r:id="rId14"/>
    <p:sldMasterId id="2147483861" r:id="rId15"/>
  </p:sldMasterIdLst>
  <p:notesMasterIdLst>
    <p:notesMasterId r:id="rId41"/>
  </p:notesMasterIdLst>
  <p:sldIdLst>
    <p:sldId id="256" r:id="rId16"/>
    <p:sldId id="292" r:id="rId17"/>
    <p:sldId id="269" r:id="rId18"/>
    <p:sldId id="257" r:id="rId19"/>
    <p:sldId id="259" r:id="rId20"/>
    <p:sldId id="264" r:id="rId21"/>
    <p:sldId id="271" r:id="rId22"/>
    <p:sldId id="273" r:id="rId23"/>
    <p:sldId id="266" r:id="rId24"/>
    <p:sldId id="274" r:id="rId25"/>
    <p:sldId id="275" r:id="rId26"/>
    <p:sldId id="276" r:id="rId27"/>
    <p:sldId id="278" r:id="rId28"/>
    <p:sldId id="279" r:id="rId29"/>
    <p:sldId id="291" r:id="rId30"/>
    <p:sldId id="281" r:id="rId31"/>
    <p:sldId id="282" r:id="rId32"/>
    <p:sldId id="283" r:id="rId33"/>
    <p:sldId id="284" r:id="rId34"/>
    <p:sldId id="285" r:id="rId35"/>
    <p:sldId id="286" r:id="rId36"/>
    <p:sldId id="287" r:id="rId37"/>
    <p:sldId id="288" r:id="rId38"/>
    <p:sldId id="289" r:id="rId39"/>
    <p:sldId id="290" r:id="rId40"/>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1" autoAdjust="0"/>
    <p:restoredTop sz="94709" autoAdjust="0"/>
  </p:normalViewPr>
  <p:slideViewPr>
    <p:cSldViewPr>
      <p:cViewPr varScale="1">
        <p:scale>
          <a:sx n="66" d="100"/>
          <a:sy n="66" d="100"/>
        </p:scale>
        <p:origin x="-96" y="-108"/>
      </p:cViewPr>
      <p:guideLst>
        <p:guide orient="horz" pos="2160"/>
        <p:guide pos="2880"/>
      </p:guideLst>
    </p:cSldViewPr>
  </p:slideViewPr>
  <p:outlineViewPr>
    <p:cViewPr>
      <p:scale>
        <a:sx n="33" d="100"/>
        <a:sy n="33" d="100"/>
      </p:scale>
      <p:origin x="0" y="4224"/>
    </p:cViewPr>
  </p:outlineViewPr>
  <p:notesTextViewPr>
    <p:cViewPr>
      <p:scale>
        <a:sx n="100" d="100"/>
        <a:sy n="100" d="100"/>
      </p:scale>
      <p:origin x="0" y="0"/>
    </p:cViewPr>
  </p:notesTextViewPr>
  <p:notesViewPr>
    <p:cSldViewPr>
      <p:cViewPr varScale="1">
        <p:scale>
          <a:sx n="65" d="100"/>
          <a:sy n="65" d="100"/>
        </p:scale>
        <p:origin x="-2592" y="-10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2.xml.rels><?xml version="1.0" encoding="UTF-8" standalone="yes"?>
<Relationships xmlns="http://schemas.openxmlformats.org/package/2006/relationships"><Relationship Id="rId2" Type="http://schemas.openxmlformats.org/officeDocument/2006/relationships/oleObject" Target="file:///\\hal9000\Users\cboulware\UW%20200%20MHz%20gun\Cavity%20data%20analysis%2012020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6.6497382504707769E-2"/>
          <c:y val="4.2025736366287515E-2"/>
          <c:w val="0.87529659620934264"/>
          <c:h val="0.82305416280158794"/>
        </c:manualLayout>
      </c:layout>
      <c:scatterChart>
        <c:scatterStyle val="lineMarker"/>
        <c:ser>
          <c:idx val="1"/>
          <c:order val="1"/>
          <c:tx>
            <c:strRef>
              <c:f>Sheet1!$J$1</c:f>
              <c:strCache>
                <c:ptCount val="1"/>
                <c:pt idx="0">
                  <c:v>emittance (100% rms)</c:v>
                </c:pt>
              </c:strCache>
            </c:strRef>
          </c:tx>
          <c:marker>
            <c:symbol val="circle"/>
            <c:size val="7"/>
          </c:marker>
          <c:xVal>
            <c:numRef>
              <c:f>Sheet1!$I$2:$I$7</c:f>
              <c:numCache>
                <c:formatCode>General</c:formatCode>
                <c:ptCount val="6"/>
                <c:pt idx="0">
                  <c:v>2003</c:v>
                </c:pt>
                <c:pt idx="1">
                  <c:v>2004</c:v>
                </c:pt>
                <c:pt idx="2">
                  <c:v>2006</c:v>
                </c:pt>
                <c:pt idx="3">
                  <c:v>2007</c:v>
                </c:pt>
                <c:pt idx="4">
                  <c:v>2009</c:v>
                </c:pt>
                <c:pt idx="5">
                  <c:v>2011</c:v>
                </c:pt>
              </c:numCache>
            </c:numRef>
          </c:xVal>
          <c:yVal>
            <c:numRef>
              <c:f>Sheet1!$J$2:$J$7</c:f>
              <c:numCache>
                <c:formatCode>General</c:formatCode>
                <c:ptCount val="6"/>
                <c:pt idx="0">
                  <c:v>3</c:v>
                </c:pt>
                <c:pt idx="1">
                  <c:v>1.6</c:v>
                </c:pt>
                <c:pt idx="2">
                  <c:v>1.37</c:v>
                </c:pt>
                <c:pt idx="3">
                  <c:v>1.26</c:v>
                </c:pt>
                <c:pt idx="4">
                  <c:v>0.9</c:v>
                </c:pt>
                <c:pt idx="5">
                  <c:v>0.70000000000000051</c:v>
                </c:pt>
              </c:numCache>
            </c:numRef>
          </c:yVal>
        </c:ser>
        <c:ser>
          <c:idx val="3"/>
          <c:order val="3"/>
          <c:tx>
            <c:strRef>
              <c:f>Sheet2!$B$17</c:f>
              <c:strCache>
                <c:ptCount val="1"/>
              </c:strCache>
            </c:strRef>
          </c:tx>
          <c:spPr>
            <a:ln w="28575" cmpd="sng">
              <a:solidFill>
                <a:srgbClr val="FF00FF"/>
              </a:solidFill>
              <a:prstDash val="lgDash"/>
            </a:ln>
          </c:spPr>
          <c:marker>
            <c:symbol val="none"/>
          </c:marker>
          <c:xVal>
            <c:numRef>
              <c:f>Sheet2!$A$18:$A$19</c:f>
              <c:numCache>
                <c:formatCode>General</c:formatCode>
                <c:ptCount val="2"/>
                <c:pt idx="0">
                  <c:v>2000</c:v>
                </c:pt>
                <c:pt idx="1">
                  <c:v>2011</c:v>
                </c:pt>
              </c:numCache>
            </c:numRef>
          </c:xVal>
          <c:yVal>
            <c:numRef>
              <c:f>Sheet2!$B$18:$B$19</c:f>
              <c:numCache>
                <c:formatCode>General</c:formatCode>
                <c:ptCount val="2"/>
                <c:pt idx="0">
                  <c:v>0.9</c:v>
                </c:pt>
                <c:pt idx="1">
                  <c:v>0.9</c:v>
                </c:pt>
              </c:numCache>
            </c:numRef>
          </c:yVal>
        </c:ser>
        <c:axId val="104168064"/>
        <c:axId val="104178816"/>
      </c:scatterChart>
      <c:scatterChart>
        <c:scatterStyle val="lineMarker"/>
        <c:ser>
          <c:idx val="0"/>
          <c:order val="0"/>
          <c:tx>
            <c:strRef>
              <c:f>Sheet1!$E$1</c:f>
              <c:strCache>
                <c:ptCount val="1"/>
                <c:pt idx="0">
                  <c:v>beam energy after gun</c:v>
                </c:pt>
              </c:strCache>
            </c:strRef>
          </c:tx>
          <c:spPr>
            <a:ln>
              <a:solidFill>
                <a:srgbClr val="00B050"/>
              </a:solidFill>
            </a:ln>
          </c:spPr>
          <c:marker>
            <c:spPr>
              <a:solidFill>
                <a:srgbClr val="00B050"/>
              </a:solidFill>
              <a:ln>
                <a:solidFill>
                  <a:srgbClr val="00B050"/>
                </a:solidFill>
              </a:ln>
            </c:spPr>
          </c:marker>
          <c:xVal>
            <c:numRef>
              <c:f>Sheet1!$D$2:$D$6</c:f>
              <c:numCache>
                <c:formatCode>General</c:formatCode>
                <c:ptCount val="5"/>
                <c:pt idx="0">
                  <c:v>2002</c:v>
                </c:pt>
                <c:pt idx="1">
                  <c:v>2004</c:v>
                </c:pt>
                <c:pt idx="2">
                  <c:v>2006</c:v>
                </c:pt>
                <c:pt idx="3">
                  <c:v>2007</c:v>
                </c:pt>
                <c:pt idx="4">
                  <c:v>2011</c:v>
                </c:pt>
              </c:numCache>
            </c:numRef>
          </c:xVal>
          <c:yVal>
            <c:numRef>
              <c:f>Sheet1!$E$2:$E$6</c:f>
              <c:numCache>
                <c:formatCode>General</c:formatCode>
                <c:ptCount val="5"/>
                <c:pt idx="0">
                  <c:v>4</c:v>
                </c:pt>
                <c:pt idx="1">
                  <c:v>4.3</c:v>
                </c:pt>
                <c:pt idx="2">
                  <c:v>4.5</c:v>
                </c:pt>
                <c:pt idx="3">
                  <c:v>6</c:v>
                </c:pt>
                <c:pt idx="4">
                  <c:v>6.3</c:v>
                </c:pt>
              </c:numCache>
            </c:numRef>
          </c:yVal>
        </c:ser>
        <c:ser>
          <c:idx val="2"/>
          <c:order val="2"/>
          <c:tx>
            <c:strRef>
              <c:f>Sheet1!$G$1</c:f>
              <c:strCache>
                <c:ptCount val="1"/>
                <c:pt idx="0">
                  <c:v>final beam energy</c:v>
                </c:pt>
              </c:strCache>
            </c:strRef>
          </c:tx>
          <c:spPr>
            <a:ln>
              <a:solidFill>
                <a:srgbClr val="000080"/>
              </a:solidFill>
            </a:ln>
          </c:spPr>
          <c:marker>
            <c:spPr>
              <a:solidFill>
                <a:srgbClr val="000080"/>
              </a:solidFill>
              <a:ln>
                <a:solidFill>
                  <a:srgbClr val="000080"/>
                </a:solidFill>
              </a:ln>
            </c:spPr>
          </c:marker>
          <c:xVal>
            <c:numRef>
              <c:f>Sheet1!$F$2:$F$6</c:f>
              <c:numCache>
                <c:formatCode>General</c:formatCode>
                <c:ptCount val="5"/>
                <c:pt idx="0">
                  <c:v>2002</c:v>
                </c:pt>
                <c:pt idx="1">
                  <c:v>2004</c:v>
                </c:pt>
                <c:pt idx="2">
                  <c:v>2005</c:v>
                </c:pt>
                <c:pt idx="3">
                  <c:v>2009</c:v>
                </c:pt>
                <c:pt idx="4">
                  <c:v>2011</c:v>
                </c:pt>
              </c:numCache>
            </c:numRef>
          </c:xVal>
          <c:yVal>
            <c:numRef>
              <c:f>Sheet1!$G$2:$G$6</c:f>
              <c:numCache>
                <c:formatCode>General</c:formatCode>
                <c:ptCount val="5"/>
                <c:pt idx="0">
                  <c:v>4</c:v>
                </c:pt>
                <c:pt idx="1">
                  <c:v>4.3</c:v>
                </c:pt>
                <c:pt idx="2">
                  <c:v>12.7</c:v>
                </c:pt>
                <c:pt idx="3">
                  <c:v>13.2</c:v>
                </c:pt>
                <c:pt idx="4">
                  <c:v>24.5</c:v>
                </c:pt>
              </c:numCache>
            </c:numRef>
          </c:yVal>
        </c:ser>
        <c:axId val="104187008"/>
        <c:axId val="104180736"/>
      </c:scatterChart>
      <c:valAx>
        <c:axId val="104168064"/>
        <c:scaling>
          <c:orientation val="minMax"/>
          <c:max val="2011"/>
          <c:min val="2000"/>
        </c:scaling>
        <c:axPos val="b"/>
        <c:majorGridlines>
          <c:spPr>
            <a:ln>
              <a:prstDash val="dash"/>
            </a:ln>
          </c:spPr>
        </c:majorGridlines>
        <c:title>
          <c:tx>
            <c:rich>
              <a:bodyPr/>
              <a:lstStyle/>
              <a:p>
                <a:pPr>
                  <a:defRPr/>
                </a:pPr>
                <a:r>
                  <a:rPr lang="en-US" dirty="0"/>
                  <a:t>Year</a:t>
                </a:r>
              </a:p>
            </c:rich>
          </c:tx>
          <c:layout>
            <c:manualLayout>
              <c:xMode val="edge"/>
              <c:yMode val="edge"/>
              <c:x val="0.48219993014135909"/>
              <c:y val="0.93497512331705368"/>
            </c:manualLayout>
          </c:layout>
        </c:title>
        <c:numFmt formatCode="General" sourceLinked="1"/>
        <c:tickLblPos val="nextTo"/>
        <c:crossAx val="104178816"/>
        <c:crosses val="autoZero"/>
        <c:crossBetween val="midCat"/>
        <c:majorUnit val="1"/>
      </c:valAx>
      <c:valAx>
        <c:axId val="104178816"/>
        <c:scaling>
          <c:orientation val="minMax"/>
          <c:max val="3"/>
          <c:min val="0"/>
        </c:scaling>
        <c:axPos val="l"/>
        <c:majorGridlines>
          <c:spPr>
            <a:ln>
              <a:prstDash val="dash"/>
            </a:ln>
          </c:spPr>
        </c:majorGridlines>
        <c:title>
          <c:tx>
            <c:rich>
              <a:bodyPr rot="-5400000" vert="horz"/>
              <a:lstStyle/>
              <a:p>
                <a:pPr>
                  <a:defRPr>
                    <a:solidFill>
                      <a:srgbClr val="C00000"/>
                    </a:solidFill>
                  </a:defRPr>
                </a:pPr>
                <a:r>
                  <a:rPr lang="en-US" dirty="0">
                    <a:solidFill>
                      <a:srgbClr val="C00000"/>
                    </a:solidFill>
                  </a:rPr>
                  <a:t>min emittance, mm mrad</a:t>
                </a:r>
              </a:p>
            </c:rich>
          </c:tx>
          <c:layout>
            <c:manualLayout>
              <c:xMode val="edge"/>
              <c:yMode val="edge"/>
              <c:x val="2.7313656049158386E-5"/>
              <c:y val="0.14192270083886574"/>
            </c:manualLayout>
          </c:layout>
        </c:title>
        <c:numFmt formatCode="General" sourceLinked="1"/>
        <c:tickLblPos val="nextTo"/>
        <c:spPr>
          <a:solidFill>
            <a:sysClr val="window" lastClr="FFFFFF"/>
          </a:solidFill>
        </c:spPr>
        <c:txPr>
          <a:bodyPr/>
          <a:lstStyle/>
          <a:p>
            <a:pPr>
              <a:defRPr>
                <a:solidFill>
                  <a:srgbClr val="C00000"/>
                </a:solidFill>
              </a:defRPr>
            </a:pPr>
            <a:endParaRPr lang="de-DE"/>
          </a:p>
        </c:txPr>
        <c:crossAx val="104168064"/>
        <c:crosses val="autoZero"/>
        <c:crossBetween val="midCat"/>
      </c:valAx>
      <c:valAx>
        <c:axId val="104180736"/>
        <c:scaling>
          <c:orientation val="minMax"/>
          <c:max val="25"/>
          <c:min val="0"/>
        </c:scaling>
        <c:axPos val="r"/>
        <c:title>
          <c:tx>
            <c:rich>
              <a:bodyPr rot="-5400000" vert="horz"/>
              <a:lstStyle/>
              <a:p>
                <a:pPr>
                  <a:defRPr>
                    <a:solidFill>
                      <a:srgbClr val="000080"/>
                    </a:solidFill>
                  </a:defRPr>
                </a:pPr>
                <a:r>
                  <a:rPr lang="en-US" dirty="0">
                    <a:solidFill>
                      <a:srgbClr val="000080"/>
                    </a:solidFill>
                  </a:rPr>
                  <a:t>beam energy, MeV</a:t>
                </a:r>
              </a:p>
            </c:rich>
          </c:tx>
          <c:layout>
            <c:manualLayout>
              <c:xMode val="edge"/>
              <c:yMode val="edge"/>
              <c:x val="0.97648342179523395"/>
              <c:y val="0.24821872265966766"/>
            </c:manualLayout>
          </c:layout>
        </c:title>
        <c:numFmt formatCode="General" sourceLinked="1"/>
        <c:tickLblPos val="nextTo"/>
        <c:txPr>
          <a:bodyPr/>
          <a:lstStyle/>
          <a:p>
            <a:pPr>
              <a:defRPr>
                <a:solidFill>
                  <a:srgbClr val="000080"/>
                </a:solidFill>
              </a:defRPr>
            </a:pPr>
            <a:endParaRPr lang="de-DE"/>
          </a:p>
        </c:txPr>
        <c:crossAx val="104187008"/>
        <c:crosses val="max"/>
        <c:crossBetween val="midCat"/>
      </c:valAx>
      <c:valAx>
        <c:axId val="104187008"/>
        <c:scaling>
          <c:orientation val="minMax"/>
        </c:scaling>
        <c:delete val="1"/>
        <c:axPos val="b"/>
        <c:numFmt formatCode="General" sourceLinked="1"/>
        <c:tickLblPos val="none"/>
        <c:crossAx val="104180736"/>
        <c:crosses val="autoZero"/>
        <c:crossBetween val="midCat"/>
      </c:valAx>
    </c:plotArea>
    <c:legend>
      <c:legendPos val="r"/>
      <c:legendEntry>
        <c:idx val="1"/>
        <c:delete val="1"/>
      </c:legendEntry>
      <c:layout>
        <c:manualLayout>
          <c:xMode val="edge"/>
          <c:yMode val="edge"/>
          <c:x val="0.51267999139193055"/>
          <c:y val="7.0084888037644011E-2"/>
          <c:w val="0.23796702750922633"/>
          <c:h val="0.32958296879556792"/>
        </c:manualLayout>
      </c:layout>
      <c:spPr>
        <a:solidFill>
          <a:schemeClr val="bg1"/>
        </a:solidFill>
        <a:ln>
          <a:solidFill>
            <a:schemeClr val="tx1"/>
          </a:solidFill>
        </a:ln>
      </c:spPr>
    </c:legend>
    <c:plotVisOnly val="1"/>
    <c:dispBlanksAs val="gap"/>
  </c:chart>
  <c:txPr>
    <a:bodyPr/>
    <a:lstStyle/>
    <a:p>
      <a:pPr>
        <a:defRPr sz="1200">
          <a:latin typeface="Arial" pitchFamily="34" charset="0"/>
          <a:cs typeface="Arial" pitchFamily="34" charset="0"/>
        </a:defRPr>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manualLayout>
          <c:layoutTarget val="inner"/>
          <c:xMode val="edge"/>
          <c:yMode val="edge"/>
          <c:x val="0.17519364687999878"/>
          <c:y val="8.6368364171197046E-2"/>
          <c:w val="0.75319444444444583"/>
          <c:h val="0.6900344814023307"/>
        </c:manualLayout>
      </c:layout>
      <c:scatterChart>
        <c:scatterStyle val="lineMarker"/>
        <c:ser>
          <c:idx val="0"/>
          <c:order val="0"/>
          <c:spPr>
            <a:ln w="28575">
              <a:noFill/>
            </a:ln>
          </c:spPr>
          <c:marker>
            <c:symbol val="diamond"/>
            <c:size val="10"/>
          </c:marker>
          <c:xVal>
            <c:numRef>
              <c:f>QvE!$AA$11:$AA$24</c:f>
              <c:numCache>
                <c:formatCode>0.0E+00</c:formatCode>
                <c:ptCount val="14"/>
                <c:pt idx="0">
                  <c:v>0.27140407701805136</c:v>
                </c:pt>
                <c:pt idx="1">
                  <c:v>0.18993997098346768</c:v>
                </c:pt>
                <c:pt idx="2">
                  <c:v>0.35165465224417286</c:v>
                </c:pt>
                <c:pt idx="3">
                  <c:v>0.28748577960967509</c:v>
                </c:pt>
                <c:pt idx="4">
                  <c:v>0.25038964667016433</c:v>
                </c:pt>
                <c:pt idx="5">
                  <c:v>0.24469008246805871</c:v>
                </c:pt>
                <c:pt idx="6">
                  <c:v>0.2855067414231709</c:v>
                </c:pt>
                <c:pt idx="7">
                  <c:v>0.30138134542458134</c:v>
                </c:pt>
                <c:pt idx="8">
                  <c:v>0.34325460105658856</c:v>
                </c:pt>
                <c:pt idx="9">
                  <c:v>0.41458765612020598</c:v>
                </c:pt>
                <c:pt idx="10">
                  <c:v>0.50421570341418565</c:v>
                </c:pt>
                <c:pt idx="11">
                  <c:v>0.51774554103772552</c:v>
                </c:pt>
                <c:pt idx="12">
                  <c:v>0.45985018688720192</c:v>
                </c:pt>
                <c:pt idx="13">
                  <c:v>0.44886564542351931</c:v>
                </c:pt>
              </c:numCache>
            </c:numRef>
          </c:xVal>
          <c:yVal>
            <c:numRef>
              <c:f>QvE!$U$11:$U$24</c:f>
              <c:numCache>
                <c:formatCode>0.0E+00</c:formatCode>
                <c:ptCount val="14"/>
                <c:pt idx="0">
                  <c:v>4782572698.5731125</c:v>
                </c:pt>
                <c:pt idx="1">
                  <c:v>3313065741.98562</c:v>
                </c:pt>
                <c:pt idx="2">
                  <c:v>1345513374.5887589</c:v>
                </c:pt>
                <c:pt idx="3">
                  <c:v>2803041999.5771413</c:v>
                </c:pt>
                <c:pt idx="4">
                  <c:v>3364566499.3833528</c:v>
                </c:pt>
                <c:pt idx="5">
                  <c:v>3306970790.2618613</c:v>
                </c:pt>
                <c:pt idx="6">
                  <c:v>2685392309.1471128</c:v>
                </c:pt>
                <c:pt idx="7">
                  <c:v>2196439771.3762317</c:v>
                </c:pt>
                <c:pt idx="8">
                  <c:v>1720680640.8533349</c:v>
                </c:pt>
                <c:pt idx="9">
                  <c:v>795732507.21140444</c:v>
                </c:pt>
                <c:pt idx="10">
                  <c:v>898031411.83149898</c:v>
                </c:pt>
                <c:pt idx="11">
                  <c:v>808628191.50402319</c:v>
                </c:pt>
                <c:pt idx="12">
                  <c:v>418497777.0912894</c:v>
                </c:pt>
                <c:pt idx="13">
                  <c:v>492655093.63826346</c:v>
                </c:pt>
              </c:numCache>
            </c:numRef>
          </c:yVal>
        </c:ser>
        <c:ser>
          <c:idx val="1"/>
          <c:order val="1"/>
          <c:spPr>
            <a:ln w="28575">
              <a:noFill/>
            </a:ln>
          </c:spPr>
          <c:marker>
            <c:symbol val="none"/>
          </c:marker>
          <c:dLbls>
            <c:dLbl>
              <c:idx val="0"/>
              <c:layout/>
              <c:tx>
                <c:rich>
                  <a:bodyPr/>
                  <a:lstStyle/>
                  <a:p>
                    <a:r>
                      <a:rPr lang="en-US" sz="2000"/>
                      <a:t>1</a:t>
                    </a:r>
                    <a:r>
                      <a:rPr lang="en-US"/>
                      <a:t>0</a:t>
                    </a:r>
                    <a:r>
                      <a:rPr lang="en-US" baseline="30000"/>
                      <a:t>7</a:t>
                    </a:r>
                  </a:p>
                </c:rich>
              </c:tx>
              <c:dLblPos val="l"/>
              <c:showSerName val="1"/>
            </c:dLbl>
            <c:dLbl>
              <c:idx val="1"/>
              <c:layout/>
              <c:tx>
                <c:rich>
                  <a:bodyPr/>
                  <a:lstStyle/>
                  <a:p>
                    <a:r>
                      <a:rPr lang="en-US" sz="2000"/>
                      <a:t>1</a:t>
                    </a:r>
                    <a:r>
                      <a:rPr lang="en-US"/>
                      <a:t>0</a:t>
                    </a:r>
                    <a:r>
                      <a:rPr lang="en-US" baseline="30000"/>
                      <a:t>8</a:t>
                    </a:r>
                  </a:p>
                </c:rich>
              </c:tx>
              <c:dLblPos val="l"/>
              <c:showSerName val="1"/>
            </c:dLbl>
            <c:dLbl>
              <c:idx val="2"/>
              <c:layout/>
              <c:tx>
                <c:rich>
                  <a:bodyPr/>
                  <a:lstStyle/>
                  <a:p>
                    <a:r>
                      <a:rPr lang="en-US" sz="2000"/>
                      <a:t>1</a:t>
                    </a:r>
                    <a:r>
                      <a:rPr lang="en-US"/>
                      <a:t>0</a:t>
                    </a:r>
                    <a:r>
                      <a:rPr lang="en-US" baseline="30000"/>
                      <a:t>9</a:t>
                    </a:r>
                  </a:p>
                </c:rich>
              </c:tx>
              <c:dLblPos val="l"/>
              <c:showSerName val="1"/>
            </c:dLbl>
            <c:dLbl>
              <c:idx val="3"/>
              <c:layout/>
              <c:tx>
                <c:rich>
                  <a:bodyPr/>
                  <a:lstStyle/>
                  <a:p>
                    <a:r>
                      <a:rPr lang="en-US" sz="2000"/>
                      <a:t>1</a:t>
                    </a:r>
                    <a:r>
                      <a:rPr lang="en-US"/>
                      <a:t>0</a:t>
                    </a:r>
                    <a:r>
                      <a:rPr lang="en-US" baseline="30000"/>
                      <a:t>10</a:t>
                    </a:r>
                  </a:p>
                </c:rich>
              </c:tx>
              <c:dLblPos val="l"/>
              <c:showSerName val="1"/>
            </c:dLbl>
            <c:txPr>
              <a:bodyPr/>
              <a:lstStyle/>
              <a:p>
                <a:pPr>
                  <a:defRPr sz="2000"/>
                </a:pPr>
                <a:endParaRPr lang="de-DE"/>
              </a:p>
            </c:txPr>
            <c:dLblPos val="l"/>
            <c:showSerName val="1"/>
          </c:dLbls>
          <c:xVal>
            <c:numRef>
              <c:f>QvE!$AG$3:$AG$6</c:f>
              <c:numCache>
                <c:formatCode>0.00E+00</c:formatCode>
                <c:ptCount val="4"/>
                <c:pt idx="0">
                  <c:v>0</c:v>
                </c:pt>
                <c:pt idx="1">
                  <c:v>0</c:v>
                </c:pt>
                <c:pt idx="2">
                  <c:v>0</c:v>
                </c:pt>
                <c:pt idx="3">
                  <c:v>0</c:v>
                </c:pt>
              </c:numCache>
            </c:numRef>
          </c:xVal>
          <c:yVal>
            <c:numRef>
              <c:f>QvE!$AH$3:$AH$6</c:f>
              <c:numCache>
                <c:formatCode>0.00E+00</c:formatCode>
                <c:ptCount val="4"/>
                <c:pt idx="0">
                  <c:v>10000000</c:v>
                </c:pt>
                <c:pt idx="1">
                  <c:v>100000000</c:v>
                </c:pt>
                <c:pt idx="2">
                  <c:v>1000000000</c:v>
                </c:pt>
                <c:pt idx="3">
                  <c:v>10000000000</c:v>
                </c:pt>
              </c:numCache>
            </c:numRef>
          </c:yVal>
        </c:ser>
        <c:axId val="81130240"/>
        <c:axId val="81132160"/>
      </c:scatterChart>
      <c:valAx>
        <c:axId val="81130240"/>
        <c:scaling>
          <c:orientation val="minMax"/>
          <c:max val="0.60000000000000064"/>
          <c:min val="0"/>
        </c:scaling>
        <c:axPos val="b"/>
        <c:title>
          <c:tx>
            <c:rich>
              <a:bodyPr/>
              <a:lstStyle/>
              <a:p>
                <a:pPr>
                  <a:defRPr sz="2000"/>
                </a:pPr>
                <a:r>
                  <a:rPr lang="en-US" sz="2000"/>
                  <a:t>integrated voltage (MV)</a:t>
                </a:r>
              </a:p>
            </c:rich>
          </c:tx>
          <c:layout/>
        </c:title>
        <c:numFmt formatCode="#,##0.0" sourceLinked="0"/>
        <c:tickLblPos val="nextTo"/>
        <c:txPr>
          <a:bodyPr/>
          <a:lstStyle/>
          <a:p>
            <a:pPr>
              <a:defRPr sz="1600"/>
            </a:pPr>
            <a:endParaRPr lang="de-DE"/>
          </a:p>
        </c:txPr>
        <c:crossAx val="81132160"/>
        <c:crosses val="autoZero"/>
        <c:crossBetween val="midCat"/>
        <c:majorUnit val="0.1"/>
      </c:valAx>
      <c:valAx>
        <c:axId val="81132160"/>
        <c:scaling>
          <c:logBase val="10"/>
          <c:orientation val="minMax"/>
          <c:min val="10000000"/>
        </c:scaling>
        <c:axPos val="l"/>
        <c:majorGridlines/>
        <c:title>
          <c:tx>
            <c:rich>
              <a:bodyPr rot="-5400000" vert="horz"/>
              <a:lstStyle/>
              <a:p>
                <a:pPr>
                  <a:defRPr sz="2000"/>
                </a:pPr>
                <a:r>
                  <a:rPr lang="en-US" sz="2000"/>
                  <a:t>cavity Q</a:t>
                </a:r>
              </a:p>
            </c:rich>
          </c:tx>
          <c:layout>
            <c:manualLayout>
              <c:xMode val="edge"/>
              <c:yMode val="edge"/>
              <c:x val="3.3333333333333361E-2"/>
              <c:y val="0.28993112460066689"/>
            </c:manualLayout>
          </c:layout>
        </c:title>
        <c:numFmt formatCode="0.E+00" sourceLinked="0"/>
        <c:tickLblPos val="none"/>
        <c:crossAx val="81130240"/>
        <c:crosses val="autoZero"/>
        <c:crossBetween val="midCat"/>
      </c:valAx>
    </c:plotArea>
    <c:plotVisOnly val="1"/>
    <c:dispBlanksAs val="gap"/>
  </c:chart>
  <c:spPr>
    <a:ln>
      <a:noFill/>
    </a:ln>
  </c:spPr>
  <c:txPr>
    <a:bodyPr/>
    <a:lstStyle/>
    <a:p>
      <a:pPr>
        <a:defRPr sz="2800" b="0">
          <a:latin typeface="Times New Roman" pitchFamily="18" charset="0"/>
          <a:cs typeface="Times New Roman" pitchFamily="18" charset="0"/>
        </a:defRPr>
      </a:pPr>
      <a:endParaRPr lang="de-DE"/>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283" cy="496570"/>
          </a:xfrm>
          <a:prstGeom prst="rect">
            <a:avLst/>
          </a:prstGeom>
        </p:spPr>
        <p:txBody>
          <a:bodyPr vert="horz" lIns="95571" tIns="47786" rIns="95571" bIns="47786" rtlCol="0"/>
          <a:lstStyle>
            <a:lvl1pPr algn="l">
              <a:defRPr sz="1300"/>
            </a:lvl1pPr>
          </a:lstStyle>
          <a:p>
            <a:endParaRPr lang="en-US"/>
          </a:p>
        </p:txBody>
      </p:sp>
      <p:sp>
        <p:nvSpPr>
          <p:cNvPr id="3" name="Datumsplatzhalter 2"/>
          <p:cNvSpPr>
            <a:spLocks noGrp="1"/>
          </p:cNvSpPr>
          <p:nvPr>
            <p:ph type="dt" idx="1"/>
          </p:nvPr>
        </p:nvSpPr>
        <p:spPr>
          <a:xfrm>
            <a:off x="3848645" y="1"/>
            <a:ext cx="2944283" cy="496570"/>
          </a:xfrm>
          <a:prstGeom prst="rect">
            <a:avLst/>
          </a:prstGeom>
        </p:spPr>
        <p:txBody>
          <a:bodyPr vert="horz" lIns="95571" tIns="47786" rIns="95571" bIns="47786" rtlCol="0"/>
          <a:lstStyle>
            <a:lvl1pPr algn="r">
              <a:defRPr sz="1300"/>
            </a:lvl1pPr>
          </a:lstStyle>
          <a:p>
            <a:fld id="{635162BF-7A34-4A87-8A77-4EB980E9CB5B}" type="datetimeFigureOut">
              <a:rPr lang="en-US" smtClean="0"/>
              <a:pPr/>
              <a:t>3/9/2012</a:t>
            </a:fld>
            <a:endParaRPr lang="en-US"/>
          </a:p>
        </p:txBody>
      </p:sp>
      <p:sp>
        <p:nvSpPr>
          <p:cNvPr id="4" name="Folienbildplatzhalt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71" tIns="47786" rIns="95571" bIns="47786" rtlCol="0" anchor="ctr"/>
          <a:lstStyle/>
          <a:p>
            <a:endParaRPr lang="en-US"/>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5571" tIns="47786" rIns="95571" bIns="47786"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33107"/>
            <a:ext cx="2944283" cy="496570"/>
          </a:xfrm>
          <a:prstGeom prst="rect">
            <a:avLst/>
          </a:prstGeom>
        </p:spPr>
        <p:txBody>
          <a:bodyPr vert="horz" lIns="95571" tIns="47786" rIns="95571" bIns="47786" rtlCol="0" anchor="b"/>
          <a:lstStyle>
            <a:lvl1pPr algn="l">
              <a:defRPr sz="1300"/>
            </a:lvl1pPr>
          </a:lstStyle>
          <a:p>
            <a:endParaRPr lang="en-US"/>
          </a:p>
        </p:txBody>
      </p:sp>
      <p:sp>
        <p:nvSpPr>
          <p:cNvPr id="7" name="Foliennummernplatzhalter 6"/>
          <p:cNvSpPr>
            <a:spLocks noGrp="1"/>
          </p:cNvSpPr>
          <p:nvPr>
            <p:ph type="sldNum" sz="quarter" idx="5"/>
          </p:nvPr>
        </p:nvSpPr>
        <p:spPr>
          <a:xfrm>
            <a:off x="3848645" y="9433107"/>
            <a:ext cx="2944283" cy="496570"/>
          </a:xfrm>
          <a:prstGeom prst="rect">
            <a:avLst/>
          </a:prstGeom>
        </p:spPr>
        <p:txBody>
          <a:bodyPr vert="horz" lIns="95571" tIns="47786" rIns="95571" bIns="47786" rtlCol="0" anchor="b"/>
          <a:lstStyle>
            <a:lvl1pPr algn="r">
              <a:defRPr sz="1300"/>
            </a:lvl1pPr>
          </a:lstStyle>
          <a:p>
            <a:fld id="{8940BA71-D3DE-4627-9317-847D30525C67}"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xfrm>
            <a:off x="915988" y="746125"/>
            <a:ext cx="4962525" cy="3722688"/>
          </a:xfrm>
          <a:ln/>
        </p:spPr>
      </p:sp>
      <p:sp>
        <p:nvSpPr>
          <p:cNvPr id="3" name="Notes Placeholder 2"/>
          <p:cNvSpPr>
            <a:spLocks noGrp="1"/>
          </p:cNvSpPr>
          <p:nvPr>
            <p:ph type="body" idx="1"/>
          </p:nvPr>
        </p:nvSpPr>
        <p:spPr/>
        <p:txBody>
          <a:bodyPr/>
          <a:lstStyle/>
          <a:p>
            <a:pPr marL="227013" indent="-227013">
              <a:spcBef>
                <a:spcPts val="600"/>
              </a:spcBef>
              <a:buFontTx/>
              <a:buChar char="•"/>
              <a:tabLst>
                <a:tab pos="685800" algn="l"/>
              </a:tabLst>
            </a:pPr>
            <a:r>
              <a:rPr lang="en-US" b="1" smtClean="0">
                <a:solidFill>
                  <a:srgbClr val="000000"/>
                </a:solidFill>
                <a:latin typeface="Helvetica Neue" charset="0"/>
                <a:ea typeface="ＭＳ Ｐゴシック" charset="-128"/>
              </a:rPr>
              <a:t>Repetition rate 1 MHz </a:t>
            </a:r>
          </a:p>
          <a:p>
            <a:pPr marL="227013" indent="-227013">
              <a:spcBef>
                <a:spcPts val="600"/>
              </a:spcBef>
              <a:buFontTx/>
              <a:buChar char="•"/>
              <a:tabLst>
                <a:tab pos="685800" algn="l"/>
              </a:tabLst>
            </a:pPr>
            <a:r>
              <a:rPr lang="en-US" b="1" smtClean="0">
                <a:solidFill>
                  <a:srgbClr val="000000"/>
                </a:solidFill>
                <a:latin typeface="Helvetica Neue" charset="0"/>
                <a:ea typeface="ＭＳ Ｐゴシック" charset="-128"/>
              </a:rPr>
              <a:t>Charge per bunch from ~10 pC to ~1 nC</a:t>
            </a:r>
          </a:p>
          <a:p>
            <a:pPr marL="227013" indent="-227013">
              <a:spcBef>
                <a:spcPts val="600"/>
              </a:spcBef>
              <a:buFontTx/>
              <a:buChar char="•"/>
              <a:tabLst>
                <a:tab pos="685800" algn="l"/>
              </a:tabLst>
            </a:pPr>
            <a:r>
              <a:rPr lang="en-US" b="1" smtClean="0">
                <a:solidFill>
                  <a:srgbClr val="000000"/>
                </a:solidFill>
                <a:latin typeface="Helvetica Neue" charset="0"/>
                <a:ea typeface="ＭＳ Ｐゴシック" charset="-128"/>
              </a:rPr>
              <a:t>Emittance &lt;10</a:t>
            </a:r>
            <a:r>
              <a:rPr lang="en-US" b="1" baseline="30000" smtClean="0">
                <a:solidFill>
                  <a:srgbClr val="000000"/>
                </a:solidFill>
                <a:latin typeface="Helvetica Neue" charset="0"/>
                <a:ea typeface="ＭＳ Ｐゴシック" charset="-128"/>
              </a:rPr>
              <a:t>-6</a:t>
            </a:r>
            <a:r>
              <a:rPr lang="en-US" b="1" smtClean="0">
                <a:solidFill>
                  <a:srgbClr val="000000"/>
                </a:solidFill>
                <a:latin typeface="Helvetica Neue" charset="0"/>
                <a:ea typeface="ＭＳ Ｐゴシック" charset="-128"/>
              </a:rPr>
              <a:t> mm-mrad (normalized)</a:t>
            </a:r>
            <a:endParaRPr lang="en-US" b="1" baseline="-25000" smtClean="0">
              <a:solidFill>
                <a:srgbClr val="000000"/>
              </a:solidFill>
              <a:latin typeface="Helvetica Neue" charset="0"/>
              <a:ea typeface="ＭＳ Ｐゴシック" charset="-128"/>
            </a:endParaRPr>
          </a:p>
          <a:p>
            <a:pPr marL="227013" indent="-227013">
              <a:spcBef>
                <a:spcPts val="600"/>
              </a:spcBef>
              <a:buFontTx/>
              <a:buChar char="•"/>
              <a:tabLst>
                <a:tab pos="685800" algn="l"/>
              </a:tabLst>
            </a:pPr>
            <a:r>
              <a:rPr lang="en-US" b="1" smtClean="0">
                <a:solidFill>
                  <a:srgbClr val="000000"/>
                </a:solidFill>
                <a:latin typeface="Helvetica Neue" charset="0"/>
                <a:ea typeface="ＭＳ Ｐゴシック" charset="-128"/>
              </a:rPr>
              <a:t>Electric field at the cathode ≥~10 MV/m (space charge emission limit)</a:t>
            </a:r>
          </a:p>
          <a:p>
            <a:pPr marL="227013" indent="-227013">
              <a:spcBef>
                <a:spcPts val="600"/>
              </a:spcBef>
              <a:buFontTx/>
              <a:buChar char="•"/>
              <a:tabLst>
                <a:tab pos="685800" algn="l"/>
              </a:tabLst>
            </a:pPr>
            <a:r>
              <a:rPr lang="en-US" b="1" smtClean="0">
                <a:solidFill>
                  <a:srgbClr val="000000"/>
                </a:solidFill>
                <a:latin typeface="Helvetica Neue" charset="0"/>
                <a:ea typeface="ＭＳ Ｐゴシック" charset="-128"/>
              </a:rPr>
              <a:t>Beam energy at the gun exit ≥~500 keV (space charge control)</a:t>
            </a:r>
          </a:p>
          <a:p>
            <a:pPr marL="227013" indent="-227013">
              <a:spcBef>
                <a:spcPts val="600"/>
              </a:spcBef>
              <a:buFontTx/>
              <a:buChar char="•"/>
              <a:tabLst>
                <a:tab pos="685800" algn="l"/>
              </a:tabLst>
            </a:pPr>
            <a:r>
              <a:rPr lang="en-US" b="1" smtClean="0">
                <a:solidFill>
                  <a:srgbClr val="000000"/>
                </a:solidFill>
                <a:latin typeface="Helvetica Neue" charset="0"/>
                <a:ea typeface="ＭＳ Ｐゴシック" charset="-128"/>
              </a:rPr>
              <a:t>Bunch length ~100 fs to ~10 ps for handling space charge effects, and for allowing different modes of operation</a:t>
            </a:r>
          </a:p>
          <a:p>
            <a:pPr marL="227013" indent="-227013">
              <a:spcBef>
                <a:spcPts val="600"/>
              </a:spcBef>
              <a:buFontTx/>
              <a:buChar char="•"/>
              <a:tabLst>
                <a:tab pos="685800" algn="l"/>
              </a:tabLst>
            </a:pPr>
            <a:r>
              <a:rPr lang="en-US" b="1" smtClean="0">
                <a:solidFill>
                  <a:srgbClr val="000000"/>
                </a:solidFill>
                <a:latin typeface="Helvetica Neue" charset="0"/>
                <a:ea typeface="ＭＳ Ｐゴシック" charset="-128"/>
              </a:rPr>
              <a:t>Compatible with magnetic field control within the gun  (emittance exchange and compensation)</a:t>
            </a:r>
          </a:p>
          <a:p>
            <a:pPr marL="227013" indent="-227013">
              <a:spcBef>
                <a:spcPts val="600"/>
              </a:spcBef>
              <a:buFontTx/>
              <a:buChar char="•"/>
              <a:tabLst>
                <a:tab pos="685800" algn="l"/>
              </a:tabLst>
            </a:pPr>
            <a:r>
              <a:rPr lang="en-US" b="1" smtClean="0">
                <a:solidFill>
                  <a:srgbClr val="000000"/>
                </a:solidFill>
                <a:latin typeface="Helvetica Neue" charset="0"/>
                <a:ea typeface="Times New Roman" pitchFamily="18" charset="0"/>
              </a:rPr>
              <a:t>10</a:t>
            </a:r>
            <a:r>
              <a:rPr lang="en-US" b="1" baseline="30000" smtClean="0">
                <a:solidFill>
                  <a:srgbClr val="000000"/>
                </a:solidFill>
                <a:latin typeface="Helvetica Neue" charset="0"/>
                <a:ea typeface="Times New Roman" pitchFamily="18" charset="0"/>
              </a:rPr>
              <a:t>-11</a:t>
            </a:r>
            <a:r>
              <a:rPr lang="en-US" b="1" smtClean="0">
                <a:solidFill>
                  <a:srgbClr val="000000"/>
                </a:solidFill>
                <a:latin typeface="Helvetica Neue" charset="0"/>
                <a:ea typeface="Times New Roman" pitchFamily="18" charset="0"/>
              </a:rPr>
              <a:t> Torr vacuum capability (cathode lifetime)</a:t>
            </a:r>
          </a:p>
          <a:p>
            <a:pPr marL="227013" indent="-227013">
              <a:spcBef>
                <a:spcPts val="600"/>
              </a:spcBef>
              <a:buFontTx/>
              <a:buChar char="•"/>
              <a:tabLst>
                <a:tab pos="685800" algn="l"/>
              </a:tabLst>
            </a:pPr>
            <a:r>
              <a:rPr lang="en-US" b="1" smtClean="0">
                <a:solidFill>
                  <a:srgbClr val="000000"/>
                </a:solidFill>
                <a:latin typeface="Helvetica Neue" charset="0"/>
                <a:ea typeface="Times New Roman" pitchFamily="18" charset="0"/>
              </a:rPr>
              <a:t>Accommodates a variety of cathode materials</a:t>
            </a:r>
          </a:p>
          <a:p>
            <a:pPr marL="227013" indent="-227013">
              <a:spcBef>
                <a:spcPts val="600"/>
              </a:spcBef>
              <a:buFontTx/>
              <a:buChar char="•"/>
              <a:tabLst>
                <a:tab pos="685800" algn="l"/>
              </a:tabLst>
            </a:pPr>
            <a:endParaRPr lang="en-US" b="1" smtClean="0">
              <a:solidFill>
                <a:srgbClr val="000000"/>
              </a:solidFill>
              <a:latin typeface="Helvetica Neue" charset="0"/>
              <a:ea typeface="Times New Roman" pitchFamily="18" charset="0"/>
            </a:endParaRPr>
          </a:p>
          <a:p>
            <a:pPr marL="227013" indent="-227013">
              <a:spcBef>
                <a:spcPts val="600"/>
              </a:spcBef>
              <a:buFontTx/>
              <a:buChar char="•"/>
              <a:tabLst>
                <a:tab pos="685800" algn="l"/>
              </a:tabLst>
            </a:pPr>
            <a:endParaRPr lang="en-US" b="1" smtClean="0">
              <a:solidFill>
                <a:srgbClr val="000000"/>
              </a:solidFill>
              <a:latin typeface="Helvetica Neue" charset="0"/>
              <a:ea typeface="Times New Roman" pitchFamily="18" charset="0"/>
            </a:endParaRPr>
          </a:p>
          <a:p>
            <a:pPr marL="227013" indent="-227013">
              <a:spcBef>
                <a:spcPts val="600"/>
              </a:spcBef>
              <a:buFontTx/>
              <a:buChar char="•"/>
              <a:tabLst>
                <a:tab pos="685800" algn="l"/>
              </a:tabLst>
            </a:pPr>
            <a:endParaRPr lang="en-US" b="1" smtClean="0">
              <a:solidFill>
                <a:srgbClr val="000000"/>
              </a:solidFill>
              <a:latin typeface="Helvetica Neue" charset="0"/>
              <a:ea typeface="Times New Roman" pitchFamily="18" charset="0"/>
            </a:endParaRPr>
          </a:p>
          <a:p>
            <a:pPr marL="227013" indent="-227013">
              <a:spcBef>
                <a:spcPts val="600"/>
              </a:spcBef>
              <a:buFontTx/>
              <a:buChar char="•"/>
              <a:tabLst>
                <a:tab pos="685800" algn="l"/>
              </a:tabLst>
            </a:pPr>
            <a:endParaRPr lang="en-US" b="1" smtClean="0">
              <a:solidFill>
                <a:srgbClr val="000000"/>
              </a:solidFill>
              <a:latin typeface="Helvetica Neue" charset="0"/>
              <a:ea typeface="Times New Roman" pitchFamily="18" charset="0"/>
            </a:endParaRPr>
          </a:p>
          <a:p>
            <a:pPr marL="227013" indent="-227013">
              <a:tabLst>
                <a:tab pos="685800" algn="l"/>
              </a:tabLst>
            </a:pPr>
            <a:endParaRPr lang="en-US" smtClean="0">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fld id="{A57C794D-D0FA-452C-B654-CD89DABFD9C1}" type="slidenum">
              <a:rPr lang="en-US">
                <a:solidFill>
                  <a:prstClr val="black"/>
                </a:solidFill>
              </a:rPr>
              <a:pPr/>
              <a:t>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6BACE1-1182-4966-B65E-7129AC08165B}" type="slidenum">
              <a:rPr lang="de-DE">
                <a:solidFill>
                  <a:prstClr val="black"/>
                </a:solidFill>
              </a:rPr>
              <a:pPr/>
              <a:t>10</a:t>
            </a:fld>
            <a:endParaRPr lang="de-DE">
              <a:solidFill>
                <a:prstClr val="black"/>
              </a:solidFill>
            </a:endParaRPr>
          </a:p>
        </p:txBody>
      </p:sp>
      <p:sp>
        <p:nvSpPr>
          <p:cNvPr id="354306" name="Folienbildplatzhalter 1"/>
          <p:cNvSpPr>
            <a:spLocks noGrp="1" noRot="1" noChangeAspect="1" noTextEdit="1"/>
          </p:cNvSpPr>
          <p:nvPr>
            <p:ph type="sldImg"/>
          </p:nvPr>
        </p:nvSpPr>
        <p:spPr>
          <a:xfrm>
            <a:off x="915988" y="746125"/>
            <a:ext cx="4962525" cy="3722688"/>
          </a:xfrm>
          <a:ln/>
        </p:spPr>
      </p:sp>
      <p:sp>
        <p:nvSpPr>
          <p:cNvPr id="354307" name="Notizenplatzhalter 2"/>
          <p:cNvSpPr>
            <a:spLocks noGrp="1"/>
          </p:cNvSpPr>
          <p:nvPr>
            <p:ph type="body" idx="1"/>
          </p:nvPr>
        </p:nvSpPr>
        <p:spPr/>
        <p:txBody>
          <a:bodyPr lIns="91257" tIns="45629" rIns="91257" bIns="45629"/>
          <a:lstStyle/>
          <a:p>
            <a:pPr marL="228919" indent="-228919">
              <a:buFontTx/>
              <a:buChar char="•"/>
            </a:pPr>
            <a:r>
              <a:rPr lang="en-US"/>
              <a:t>At the end of my talk i will present the results of our first user experiment driven by the srf-gun – the thomson backscattering</a:t>
            </a:r>
          </a:p>
          <a:p>
            <a:pPr marL="228919" indent="-228919">
              <a:buFontTx/>
              <a:buChar char="•"/>
            </a:pPr>
            <a:r>
              <a:rPr lang="en-US"/>
              <a:t>The idea of thomson is the x-ray production with some tens of keV in small scale acc like ELBE</a:t>
            </a:r>
          </a:p>
          <a:p>
            <a:pPr marL="228919" indent="-228919">
              <a:buFontTx/>
              <a:buChar char="•"/>
            </a:pPr>
            <a:r>
              <a:rPr lang="en-US"/>
              <a:t>Therefore one uses the head on collision of TW laser pulse and 20-30MeV bunches from ELBE</a:t>
            </a:r>
          </a:p>
          <a:p>
            <a:pPr marL="228919" indent="-228919">
              <a:buFontTx/>
              <a:buChar char="•"/>
            </a:pPr>
            <a:r>
              <a:rPr lang="en-US"/>
              <a:t>If both hits each other, Electrons are driven by the electric ﬁeld of the laser pulse to an oscillatory motion </a:t>
            </a:r>
          </a:p>
          <a:p>
            <a:pPr marL="228919" indent="-228919">
              <a:buFontTx/>
              <a:buChar char="•"/>
            </a:pPr>
            <a:r>
              <a:rPr lang="en-US"/>
              <a:t>And emit Doppler up-shifted radiation</a:t>
            </a:r>
          </a:p>
        </p:txBody>
      </p:sp>
      <p:sp>
        <p:nvSpPr>
          <p:cNvPr id="354308" name="Foliennummernplatzhalter 3"/>
          <p:cNvSpPr txBox="1">
            <a:spLocks noGrp="1"/>
          </p:cNvSpPr>
          <p:nvPr/>
        </p:nvSpPr>
        <p:spPr bwMode="auto">
          <a:xfrm>
            <a:off x="3849689" y="9433239"/>
            <a:ext cx="2943225" cy="49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57" tIns="45629" rIns="91257" bIns="45629" anchor="b"/>
          <a:lstStyle>
            <a:lvl1pPr defTabSz="881063">
              <a:defRPr>
                <a:solidFill>
                  <a:schemeClr val="tx1"/>
                </a:solidFill>
                <a:latin typeface="Arial" pitchFamily="34" charset="0"/>
              </a:defRPr>
            </a:lvl1pPr>
            <a:lvl2pPr marL="715963" indent="-276225" defTabSz="881063">
              <a:defRPr>
                <a:solidFill>
                  <a:schemeClr val="tx1"/>
                </a:solidFill>
                <a:latin typeface="Arial" pitchFamily="34" charset="0"/>
              </a:defRPr>
            </a:lvl2pPr>
            <a:lvl3pPr marL="1101725" indent="-220663" defTabSz="881063">
              <a:defRPr>
                <a:solidFill>
                  <a:schemeClr val="tx1"/>
                </a:solidFill>
                <a:latin typeface="Arial" pitchFamily="34" charset="0"/>
              </a:defRPr>
            </a:lvl3pPr>
            <a:lvl4pPr marL="1541463" indent="-220663" defTabSz="881063">
              <a:defRPr>
                <a:solidFill>
                  <a:schemeClr val="tx1"/>
                </a:solidFill>
                <a:latin typeface="Arial" pitchFamily="34" charset="0"/>
              </a:defRPr>
            </a:lvl4pPr>
            <a:lvl5pPr marL="1982788" indent="-220663" defTabSz="881063">
              <a:defRPr>
                <a:solidFill>
                  <a:schemeClr val="tx1"/>
                </a:solidFill>
                <a:latin typeface="Arial" pitchFamily="34" charset="0"/>
              </a:defRPr>
            </a:lvl5pPr>
            <a:lvl6pPr marL="2439988" indent="-220663" defTabSz="881063" fontAlgn="base">
              <a:spcBef>
                <a:spcPct val="0"/>
              </a:spcBef>
              <a:spcAft>
                <a:spcPct val="0"/>
              </a:spcAft>
              <a:defRPr>
                <a:solidFill>
                  <a:schemeClr val="tx1"/>
                </a:solidFill>
                <a:latin typeface="Arial" pitchFamily="34" charset="0"/>
              </a:defRPr>
            </a:lvl6pPr>
            <a:lvl7pPr marL="2897188" indent="-220663" defTabSz="881063" fontAlgn="base">
              <a:spcBef>
                <a:spcPct val="0"/>
              </a:spcBef>
              <a:spcAft>
                <a:spcPct val="0"/>
              </a:spcAft>
              <a:defRPr>
                <a:solidFill>
                  <a:schemeClr val="tx1"/>
                </a:solidFill>
                <a:latin typeface="Arial" pitchFamily="34" charset="0"/>
              </a:defRPr>
            </a:lvl7pPr>
            <a:lvl8pPr marL="3354388" indent="-220663" defTabSz="881063" fontAlgn="base">
              <a:spcBef>
                <a:spcPct val="0"/>
              </a:spcBef>
              <a:spcAft>
                <a:spcPct val="0"/>
              </a:spcAft>
              <a:defRPr>
                <a:solidFill>
                  <a:schemeClr val="tx1"/>
                </a:solidFill>
                <a:latin typeface="Arial" pitchFamily="34" charset="0"/>
              </a:defRPr>
            </a:lvl8pPr>
            <a:lvl9pPr marL="3811588" indent="-220663" defTabSz="88106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8CAD0403-6815-4A1E-A23A-0FF0E452DDC0}" type="slidenum">
              <a:rPr lang="de-DE" sz="1200" b="1">
                <a:solidFill>
                  <a:prstClr val="black"/>
                </a:solidFill>
              </a:rPr>
              <a:pPr algn="r" fontAlgn="base">
                <a:spcBef>
                  <a:spcPct val="0"/>
                </a:spcBef>
                <a:spcAft>
                  <a:spcPct val="0"/>
                </a:spcAft>
              </a:pPr>
              <a:t>10</a:t>
            </a:fld>
            <a:endParaRPr lang="de-DE" sz="1200" b="1">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6125"/>
            <a:ext cx="4962525" cy="3722688"/>
          </a:xfrm>
        </p:spPr>
      </p:sp>
      <p:sp>
        <p:nvSpPr>
          <p:cNvPr id="3" name="ノート プレースホルダ 2"/>
          <p:cNvSpPr>
            <a:spLocks noGrp="1"/>
          </p:cNvSpPr>
          <p:nvPr>
            <p:ph type="body" idx="1"/>
          </p:nvPr>
        </p:nvSpPr>
        <p:spPr/>
        <p:txBody>
          <a:bodyPr>
            <a:normAutofit/>
          </a:bodyPr>
          <a:lstStyle/>
          <a:p>
            <a:r>
              <a:rPr kumimoji="1" lang="en-US" altLang="ja-JP" dirty="0" smtClean="0"/>
              <a:t>JAEA 1</a:t>
            </a:r>
            <a:r>
              <a:rPr kumimoji="1" lang="en-US" altLang="ja-JP" baseline="30000" dirty="0" smtClean="0"/>
              <a:t>st</a:t>
            </a:r>
            <a:r>
              <a:rPr kumimoji="1" lang="en-US" altLang="ja-JP" dirty="0" smtClean="0"/>
              <a:t> gun achieve 500 kV operation and beam</a:t>
            </a:r>
            <a:r>
              <a:rPr kumimoji="1" lang="en-US" altLang="ja-JP" baseline="0" dirty="0" smtClean="0"/>
              <a:t> </a:t>
            </a:r>
            <a:r>
              <a:rPr kumimoji="1" lang="en-US" altLang="ja-JP" baseline="0" dirty="0" err="1" smtClean="0"/>
              <a:t>generatin</a:t>
            </a:r>
            <a:r>
              <a:rPr kumimoji="1" lang="en-US" altLang="ja-JP" baseline="0" dirty="0" smtClean="0"/>
              <a:t> at 300 kV.</a:t>
            </a:r>
          </a:p>
          <a:p>
            <a:r>
              <a:rPr kumimoji="1" lang="en-US" altLang="ja-JP" baseline="0" dirty="0" smtClean="0"/>
              <a:t>We schedule installation of this gun by Oct. 2012 to </a:t>
            </a:r>
            <a:r>
              <a:rPr kumimoji="1" lang="en-US" altLang="ja-JP" baseline="0" dirty="0" err="1" smtClean="0"/>
              <a:t>cERL</a:t>
            </a:r>
            <a:r>
              <a:rPr kumimoji="1" lang="en-US" altLang="ja-JP" baseline="0" dirty="0" smtClean="0"/>
              <a:t> </a:t>
            </a:r>
            <a:r>
              <a:rPr kumimoji="1" lang="en-US" altLang="ja-JP" baseline="0" dirty="0" err="1" smtClean="0"/>
              <a:t>beamline</a:t>
            </a:r>
            <a:r>
              <a:rPr kumimoji="1" lang="en-US" altLang="ja-JP" baseline="0" dirty="0" smtClean="0"/>
              <a:t>.</a:t>
            </a:r>
          </a:p>
          <a:p>
            <a:r>
              <a:rPr kumimoji="1" lang="en-US" altLang="ja-JP" baseline="0" dirty="0" smtClean="0"/>
              <a:t>For KEK 2</a:t>
            </a:r>
            <a:r>
              <a:rPr kumimoji="1" lang="en-US" altLang="ja-JP" baseline="30000" dirty="0" smtClean="0"/>
              <a:t>nd</a:t>
            </a:r>
            <a:r>
              <a:rPr kumimoji="1" lang="en-US" altLang="ja-JP" baseline="0" dirty="0" smtClean="0"/>
              <a:t> gun,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6E7B32A-1403-4995-857F-82C8F1D25488}" type="slidenum">
              <a:rPr lang="ja-JP" altLang="en-US" smtClean="0">
                <a:solidFill>
                  <a:prstClr val="black"/>
                </a:solidFill>
              </a:rPr>
              <a:pPr>
                <a:defRPr/>
              </a:pPr>
              <a:t>13</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xfrm>
            <a:off x="914400" y="744538"/>
            <a:ext cx="4965700" cy="3724275"/>
          </a:xfrm>
          <a:ln/>
        </p:spPr>
      </p:sp>
      <p:sp>
        <p:nvSpPr>
          <p:cNvPr id="56323"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56324" name="スライド番号プレースホルダ 3"/>
          <p:cNvSpPr>
            <a:spLocks noGrp="1"/>
          </p:cNvSpPr>
          <p:nvPr>
            <p:ph type="sldNum" sz="quarter" idx="5"/>
          </p:nvPr>
        </p:nvSpPr>
        <p:spPr>
          <a:noFill/>
        </p:spPr>
        <p:txBody>
          <a:bodyPr/>
          <a:lstStyle/>
          <a:p>
            <a:pPr defTabSz="952466"/>
            <a:fld id="{B607070D-DA4F-4ECC-A11D-F8A1C0A252C8}" type="slidenum">
              <a:rPr lang="en-US" altLang="ja-JP">
                <a:solidFill>
                  <a:prstClr val="black"/>
                </a:solidFill>
              </a:rPr>
              <a:pPr defTabSz="952466"/>
              <a:t>14</a:t>
            </a:fld>
            <a:endParaRPr lang="en-US" altLang="ja-JP">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dt"/>
          </p:nvPr>
        </p:nvSpPr>
        <p:spPr>
          <a:ln/>
        </p:spPr>
        <p:txBody>
          <a:bodyPr/>
          <a:lstStyle/>
          <a:p>
            <a:r>
              <a:rPr lang="en-US">
                <a:solidFill>
                  <a:prstClr val="white"/>
                </a:solidFill>
              </a:rPr>
              <a:t>09/02/11</a:t>
            </a:r>
          </a:p>
        </p:txBody>
      </p:sp>
      <p:sp>
        <p:nvSpPr>
          <p:cNvPr id="6" name="Rectangle 10"/>
          <p:cNvSpPr>
            <a:spLocks noGrp="1" noChangeArrowheads="1"/>
          </p:cNvSpPr>
          <p:nvPr>
            <p:ph type="ftr"/>
          </p:nvPr>
        </p:nvSpPr>
        <p:spPr>
          <a:ln/>
        </p:spPr>
        <p:txBody>
          <a:bodyPr/>
          <a:lstStyle/>
          <a:p>
            <a:r>
              <a:rPr lang="en-US">
                <a:solidFill>
                  <a:prstClr val="white"/>
                </a:solidFill>
              </a:rPr>
              <a:t>Go to "View | Header and Footer" to add your organization, sponsor, meeting name here; then, click "Apply to All"</a:t>
            </a:r>
          </a:p>
        </p:txBody>
      </p:sp>
      <p:sp>
        <p:nvSpPr>
          <p:cNvPr id="7" name="Rectangle 11"/>
          <p:cNvSpPr>
            <a:spLocks noGrp="1" noChangeArrowheads="1"/>
          </p:cNvSpPr>
          <p:nvPr>
            <p:ph type="sldNum"/>
          </p:nvPr>
        </p:nvSpPr>
        <p:spPr>
          <a:ln/>
        </p:spPr>
        <p:txBody>
          <a:bodyPr/>
          <a:lstStyle/>
          <a:p>
            <a:fld id="{1716D3A0-58B6-46AA-9478-1C4154E2DD96}" type="slidenum">
              <a:rPr lang="en-US">
                <a:solidFill>
                  <a:prstClr val="white"/>
                </a:solidFill>
              </a:rPr>
              <a:pPr/>
              <a:t>19</a:t>
            </a:fld>
            <a:endParaRPr lang="en-US">
              <a:solidFill>
                <a:prstClr val="white"/>
              </a:solidFill>
            </a:endParaRPr>
          </a:p>
        </p:txBody>
      </p:sp>
      <p:sp>
        <p:nvSpPr>
          <p:cNvPr id="18433" name="Text Box 1"/>
          <p:cNvSpPr txBox="1">
            <a:spLocks noChangeArrowheads="1"/>
          </p:cNvSpPr>
          <p:nvPr/>
        </p:nvSpPr>
        <p:spPr bwMode="auto">
          <a:xfrm>
            <a:off x="1132417" y="744855"/>
            <a:ext cx="4529667" cy="37242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pitchFamily="18" charset="0"/>
              <a:buNone/>
            </a:pPr>
            <a:endParaRPr lang="en-US">
              <a:solidFill>
                <a:prstClr val="white"/>
              </a:solidFill>
              <a:latin typeface="Arial" charset="0"/>
            </a:endParaRPr>
          </a:p>
        </p:txBody>
      </p:sp>
      <p:sp>
        <p:nvSpPr>
          <p:cNvPr id="18434" name="Rectangle 2"/>
          <p:cNvSpPr txBox="1">
            <a:spLocks noGrp="1" noChangeArrowheads="1"/>
          </p:cNvSpPr>
          <p:nvPr>
            <p:ph type="body"/>
          </p:nvPr>
        </p:nvSpPr>
        <p:spPr bwMode="auto">
          <a:xfrm>
            <a:off x="679451" y="4717415"/>
            <a:ext cx="5432454" cy="456741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Dresden</a:t>
            </a:r>
            <a:r>
              <a:rPr lang="en-US" baseline="0" dirty="0" smtClean="0"/>
              <a:t> group showed everything agreed with theory. </a:t>
            </a:r>
            <a:endParaRPr lang="en-US" dirty="0"/>
          </a:p>
        </p:txBody>
      </p:sp>
      <p:sp>
        <p:nvSpPr>
          <p:cNvPr id="4" name="Slide Number Placeholder 3"/>
          <p:cNvSpPr>
            <a:spLocks noGrp="1"/>
          </p:cNvSpPr>
          <p:nvPr>
            <p:ph type="sldNum" sz="quarter" idx="10"/>
          </p:nvPr>
        </p:nvSpPr>
        <p:spPr/>
        <p:txBody>
          <a:bodyPr/>
          <a:lstStyle/>
          <a:p>
            <a:pPr>
              <a:defRPr/>
            </a:pPr>
            <a:fld id="{E1FE7D1F-C26B-49F5-A28D-25263FBA91B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xmlns="" val="347786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1.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1.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1.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1"/>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6"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31513CAB-582A-45F2-A026-4BA855187C6E}" type="slidenum">
              <a:rPr lang="en-US"/>
              <a:pPr>
                <a:defRPr/>
              </a:pPr>
              <a:t>‹Nr.›</a:t>
            </a:fld>
            <a:endParaRPr lang="en-US"/>
          </a:p>
        </p:txBody>
      </p:sp>
    </p:spTree>
    <p:extLst>
      <p:ext uri="{BB962C8B-B14F-4D97-AF65-F5344CB8AC3E}">
        <p14:creationId xmlns:p14="http://schemas.microsoft.com/office/powerpoint/2010/main" xmlns="" val="26070501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8"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9" name="Rectangle 6"/>
          <p:cNvSpPr>
            <a:spLocks noGrp="1" noChangeArrowheads="1"/>
          </p:cNvSpPr>
          <p:nvPr>
            <p:ph type="sldNum" idx="12"/>
          </p:nvPr>
        </p:nvSpPr>
        <p:spPr>
          <a:ln/>
        </p:spPr>
        <p:txBody>
          <a:bodyPr/>
          <a:lstStyle>
            <a:lvl1pPr>
              <a:defRPr/>
            </a:lvl1pPr>
          </a:lstStyle>
          <a:p>
            <a:pPr>
              <a:defRPr/>
            </a:pPr>
            <a:fld id="{F907E939-D56C-44FB-8C49-1D0616EF26C5}" type="slidenum">
              <a:rPr lang="en-US"/>
              <a:pPr>
                <a:defRPr/>
              </a:pPr>
              <a:t>‹Nr.›</a:t>
            </a:fld>
            <a:endParaRPr lang="en-US"/>
          </a:p>
        </p:txBody>
      </p:sp>
    </p:spTree>
    <p:extLst>
      <p:ext uri="{BB962C8B-B14F-4D97-AF65-F5344CB8AC3E}">
        <p14:creationId xmlns:p14="http://schemas.microsoft.com/office/powerpoint/2010/main" xmlns="" val="35004571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4"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5" name="Rectangle 6"/>
          <p:cNvSpPr>
            <a:spLocks noGrp="1" noChangeArrowheads="1"/>
          </p:cNvSpPr>
          <p:nvPr>
            <p:ph type="sldNum" idx="12"/>
          </p:nvPr>
        </p:nvSpPr>
        <p:spPr>
          <a:ln/>
        </p:spPr>
        <p:txBody>
          <a:bodyPr/>
          <a:lstStyle>
            <a:lvl1pPr>
              <a:defRPr/>
            </a:lvl1pPr>
          </a:lstStyle>
          <a:p>
            <a:pPr>
              <a:defRPr/>
            </a:pPr>
            <a:fld id="{40A0800D-4E4D-4A9A-8247-8340A550C1D6}" type="slidenum">
              <a:rPr lang="en-US"/>
              <a:pPr>
                <a:defRPr/>
              </a:pPr>
              <a:t>‹Nr.›</a:t>
            </a:fld>
            <a:endParaRPr lang="en-US"/>
          </a:p>
        </p:txBody>
      </p:sp>
    </p:spTree>
    <p:extLst>
      <p:ext uri="{BB962C8B-B14F-4D97-AF65-F5344CB8AC3E}">
        <p14:creationId xmlns:p14="http://schemas.microsoft.com/office/powerpoint/2010/main" xmlns="" val="7322761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3"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4" name="Rectangle 6"/>
          <p:cNvSpPr>
            <a:spLocks noGrp="1" noChangeArrowheads="1"/>
          </p:cNvSpPr>
          <p:nvPr>
            <p:ph type="sldNum" idx="12"/>
          </p:nvPr>
        </p:nvSpPr>
        <p:spPr>
          <a:ln/>
        </p:spPr>
        <p:txBody>
          <a:bodyPr/>
          <a:lstStyle>
            <a:lvl1pPr>
              <a:defRPr/>
            </a:lvl1pPr>
          </a:lstStyle>
          <a:p>
            <a:pPr>
              <a:defRPr/>
            </a:pPr>
            <a:fld id="{2C23CDFE-D1DE-426C-8576-04CF4A211ACA}" type="slidenum">
              <a:rPr lang="en-US"/>
              <a:pPr>
                <a:defRPr/>
              </a:pPr>
              <a:t>‹Nr.›</a:t>
            </a:fld>
            <a:endParaRPr lang="en-US"/>
          </a:p>
        </p:txBody>
      </p:sp>
    </p:spTree>
    <p:extLst>
      <p:ext uri="{BB962C8B-B14F-4D97-AF65-F5344CB8AC3E}">
        <p14:creationId xmlns:p14="http://schemas.microsoft.com/office/powerpoint/2010/main" xmlns="" val="254876680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6"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F24D0CCA-D830-4DD0-B67A-C1369138A7E8}" type="slidenum">
              <a:rPr lang="en-US"/>
              <a:pPr>
                <a:defRPr/>
              </a:pPr>
              <a:t>‹Nr.›</a:t>
            </a:fld>
            <a:endParaRPr lang="en-US"/>
          </a:p>
        </p:txBody>
      </p:sp>
    </p:spTree>
    <p:extLst>
      <p:ext uri="{BB962C8B-B14F-4D97-AF65-F5344CB8AC3E}">
        <p14:creationId xmlns:p14="http://schemas.microsoft.com/office/powerpoint/2010/main" xmlns="" val="9333640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6"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50BAD1A9-1763-4140-844E-07E2ADCA5061}" type="slidenum">
              <a:rPr lang="en-US"/>
              <a:pPr>
                <a:defRPr/>
              </a:pPr>
              <a:t>‹Nr.›</a:t>
            </a:fld>
            <a:endParaRPr lang="en-US"/>
          </a:p>
        </p:txBody>
      </p:sp>
    </p:spTree>
    <p:extLst>
      <p:ext uri="{BB962C8B-B14F-4D97-AF65-F5344CB8AC3E}">
        <p14:creationId xmlns:p14="http://schemas.microsoft.com/office/powerpoint/2010/main" xmlns="" val="3861131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5"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65F2C161-5C08-42A0-A278-B9C624A633AE}" type="slidenum">
              <a:rPr lang="en-US"/>
              <a:pPr>
                <a:defRPr/>
              </a:pPr>
              <a:t>‹Nr.›</a:t>
            </a:fld>
            <a:endParaRPr lang="en-US"/>
          </a:p>
        </p:txBody>
      </p:sp>
    </p:spTree>
    <p:extLst>
      <p:ext uri="{BB962C8B-B14F-4D97-AF65-F5344CB8AC3E}">
        <p14:creationId xmlns:p14="http://schemas.microsoft.com/office/powerpoint/2010/main" xmlns="" val="2248002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5"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7B37817D-83C6-4101-8D96-6040DE41E288}" type="slidenum">
              <a:rPr lang="en-US"/>
              <a:pPr>
                <a:defRPr/>
              </a:pPr>
              <a:t>‹Nr.›</a:t>
            </a:fld>
            <a:endParaRPr lang="en-US"/>
          </a:p>
        </p:txBody>
      </p:sp>
    </p:spTree>
    <p:extLst>
      <p:ext uri="{BB962C8B-B14F-4D97-AF65-F5344CB8AC3E}">
        <p14:creationId xmlns:p14="http://schemas.microsoft.com/office/powerpoint/2010/main" xmlns="" val="16620876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4"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5" name="Rectangle 6"/>
          <p:cNvSpPr>
            <a:spLocks noGrp="1" noChangeArrowheads="1"/>
          </p:cNvSpPr>
          <p:nvPr>
            <p:ph type="sldNum" idx="12"/>
          </p:nvPr>
        </p:nvSpPr>
        <p:spPr>
          <a:ln/>
        </p:spPr>
        <p:txBody>
          <a:bodyPr/>
          <a:lstStyle>
            <a:lvl1pPr>
              <a:defRPr/>
            </a:lvl1pPr>
          </a:lstStyle>
          <a:p>
            <a:pPr>
              <a:defRPr/>
            </a:pPr>
            <a:fld id="{CD506668-1B00-4AB5-9FFE-4EFE21912CAA}" type="slidenum">
              <a:rPr lang="en-US"/>
              <a:pPr>
                <a:defRPr/>
              </a:pPr>
              <a:t>‹Nr.›</a:t>
            </a:fld>
            <a:endParaRPr lang="en-US"/>
          </a:p>
        </p:txBody>
      </p:sp>
    </p:spTree>
    <p:extLst>
      <p:ext uri="{BB962C8B-B14F-4D97-AF65-F5344CB8AC3E}">
        <p14:creationId xmlns:p14="http://schemas.microsoft.com/office/powerpoint/2010/main" xmlns="" val="11475548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6"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5FB02DBB-72EC-4CC3-90AE-A933D7E5F310}" type="slidenum">
              <a:rPr lang="en-US"/>
              <a:pPr>
                <a:defRPr/>
              </a:pPr>
              <a:t>‹Nr.›</a:t>
            </a:fld>
            <a:endParaRPr lang="en-US"/>
          </a:p>
        </p:txBody>
      </p:sp>
    </p:spTree>
    <p:extLst>
      <p:ext uri="{BB962C8B-B14F-4D97-AF65-F5344CB8AC3E}">
        <p14:creationId xmlns:p14="http://schemas.microsoft.com/office/powerpoint/2010/main" xmlns="" val="39648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7"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8" name="Rectangle 6"/>
          <p:cNvSpPr>
            <a:spLocks noGrp="1" noChangeArrowheads="1"/>
          </p:cNvSpPr>
          <p:nvPr>
            <p:ph type="sldNum" idx="12"/>
          </p:nvPr>
        </p:nvSpPr>
        <p:spPr>
          <a:ln/>
        </p:spPr>
        <p:txBody>
          <a:bodyPr/>
          <a:lstStyle>
            <a:lvl1pPr>
              <a:defRPr/>
            </a:lvl1pPr>
          </a:lstStyle>
          <a:p>
            <a:pPr>
              <a:defRPr/>
            </a:pPr>
            <a:fld id="{852A593A-A32F-47EB-AD59-3A984680701A}" type="slidenum">
              <a:rPr lang="en-US"/>
              <a:pPr>
                <a:defRPr/>
              </a:pPr>
              <a:t>‹Nr.›</a:t>
            </a:fld>
            <a:endParaRPr lang="en-US"/>
          </a:p>
        </p:txBody>
      </p:sp>
    </p:spTree>
    <p:extLst>
      <p:ext uri="{BB962C8B-B14F-4D97-AF65-F5344CB8AC3E}">
        <p14:creationId xmlns:p14="http://schemas.microsoft.com/office/powerpoint/2010/main" xmlns="" val="19450245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5"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94D04ACD-9AAF-46BA-984E-448815149D0B}" type="slidenum">
              <a:rPr lang="en-US"/>
              <a:pPr>
                <a:defRPr/>
              </a:pPr>
              <a:t>‹Nr.›</a:t>
            </a:fld>
            <a:endParaRPr lang="en-US"/>
          </a:p>
        </p:txBody>
      </p:sp>
    </p:spTree>
    <p:extLst>
      <p:ext uri="{BB962C8B-B14F-4D97-AF65-F5344CB8AC3E}">
        <p14:creationId xmlns:p14="http://schemas.microsoft.com/office/powerpoint/2010/main" xmlns="" val="14073351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p>
            <a:pPr>
              <a:defRPr/>
            </a:pPr>
            <a:r>
              <a:rPr lang="de-DE" smtClean="0"/>
              <a:t>09.05.2012</a:t>
            </a:r>
            <a:endParaRPr lang="en-US"/>
          </a:p>
        </p:txBody>
      </p:sp>
      <p:sp>
        <p:nvSpPr>
          <p:cNvPr id="8" name="Footer Placeholder 7"/>
          <p:cNvSpPr>
            <a:spLocks noGrp="1"/>
          </p:cNvSpPr>
          <p:nvPr>
            <p:ph type="ftr" idx="11"/>
          </p:nvPr>
        </p:nvSpPr>
        <p:spPr/>
        <p:txBody>
          <a:bodyPr/>
          <a:lstStyle/>
          <a:p>
            <a:pPr>
              <a:defRPr/>
            </a:pPr>
            <a:r>
              <a:rPr lang="en-US" smtClean="0"/>
              <a:t>FLS 2012 | Summary eSources | Carlos Hernandez-Garcia and Thorsten Kamps</a:t>
            </a:r>
            <a:endParaRPr lang="en-US" dirty="0"/>
          </a:p>
        </p:txBody>
      </p:sp>
      <p:sp>
        <p:nvSpPr>
          <p:cNvPr id="9" name="Slide Number Placeholder 8"/>
          <p:cNvSpPr>
            <a:spLocks noGrp="1"/>
          </p:cNvSpPr>
          <p:nvPr>
            <p:ph type="sldNum" idx="12"/>
          </p:nvPr>
        </p:nvSpPr>
        <p:spPr/>
        <p:txBody>
          <a:bodyPr/>
          <a:lstStyle/>
          <a:p>
            <a:pPr>
              <a:defRPr/>
            </a:pPr>
            <a:fld id="{D4F684D6-CC73-4E64-A493-EF105D693792}" type="slidenum">
              <a:rPr lang="en-US"/>
              <a:pPr>
                <a:defRPr/>
              </a:pPr>
              <a:t>‹Nr.›</a:t>
            </a:fld>
            <a:endParaRPr lang="en-US"/>
          </a:p>
        </p:txBody>
      </p:sp>
    </p:spTree>
    <p:extLst>
      <p:ext uri="{BB962C8B-B14F-4D97-AF65-F5344CB8AC3E}">
        <p14:creationId xmlns:p14="http://schemas.microsoft.com/office/powerpoint/2010/main" xmlns="" val="38621085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5"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5465003B-97BC-4DF9-A568-F7F07A84F4B8}" type="slidenum">
              <a:rPr lang="en-US"/>
              <a:pPr>
                <a:defRPr/>
              </a:pPr>
              <a:t>‹Nr.›</a:t>
            </a:fld>
            <a:endParaRPr lang="en-US"/>
          </a:p>
        </p:txBody>
      </p:sp>
    </p:spTree>
    <p:extLst>
      <p:ext uri="{BB962C8B-B14F-4D97-AF65-F5344CB8AC3E}">
        <p14:creationId xmlns:p14="http://schemas.microsoft.com/office/powerpoint/2010/main" xmlns="" val="26889441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6"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31513CAB-582A-45F2-A026-4BA855187C6E}" type="slidenum">
              <a:rPr lang="en-US"/>
              <a:pPr>
                <a:defRPr/>
              </a:pPr>
              <a:t>‹Nr.›</a:t>
            </a:fld>
            <a:endParaRPr lang="en-US"/>
          </a:p>
        </p:txBody>
      </p:sp>
    </p:spTree>
    <p:extLst>
      <p:ext uri="{BB962C8B-B14F-4D97-AF65-F5344CB8AC3E}">
        <p14:creationId xmlns:p14="http://schemas.microsoft.com/office/powerpoint/2010/main" xmlns="" val="26070501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8"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9" name="Rectangle 6"/>
          <p:cNvSpPr>
            <a:spLocks noGrp="1" noChangeArrowheads="1"/>
          </p:cNvSpPr>
          <p:nvPr>
            <p:ph type="sldNum" idx="12"/>
          </p:nvPr>
        </p:nvSpPr>
        <p:spPr>
          <a:ln/>
        </p:spPr>
        <p:txBody>
          <a:bodyPr/>
          <a:lstStyle>
            <a:lvl1pPr>
              <a:defRPr/>
            </a:lvl1pPr>
          </a:lstStyle>
          <a:p>
            <a:pPr>
              <a:defRPr/>
            </a:pPr>
            <a:fld id="{F907E939-D56C-44FB-8C49-1D0616EF26C5}" type="slidenum">
              <a:rPr lang="en-US"/>
              <a:pPr>
                <a:defRPr/>
              </a:pPr>
              <a:t>‹Nr.›</a:t>
            </a:fld>
            <a:endParaRPr lang="en-US"/>
          </a:p>
        </p:txBody>
      </p:sp>
    </p:spTree>
    <p:extLst>
      <p:ext uri="{BB962C8B-B14F-4D97-AF65-F5344CB8AC3E}">
        <p14:creationId xmlns:p14="http://schemas.microsoft.com/office/powerpoint/2010/main" xmlns="" val="35004571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4"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5" name="Rectangle 6"/>
          <p:cNvSpPr>
            <a:spLocks noGrp="1" noChangeArrowheads="1"/>
          </p:cNvSpPr>
          <p:nvPr>
            <p:ph type="sldNum" idx="12"/>
          </p:nvPr>
        </p:nvSpPr>
        <p:spPr>
          <a:ln/>
        </p:spPr>
        <p:txBody>
          <a:bodyPr/>
          <a:lstStyle>
            <a:lvl1pPr>
              <a:defRPr/>
            </a:lvl1pPr>
          </a:lstStyle>
          <a:p>
            <a:pPr>
              <a:defRPr/>
            </a:pPr>
            <a:fld id="{40A0800D-4E4D-4A9A-8247-8340A550C1D6}" type="slidenum">
              <a:rPr lang="en-US"/>
              <a:pPr>
                <a:defRPr/>
              </a:pPr>
              <a:t>‹Nr.›</a:t>
            </a:fld>
            <a:endParaRPr lang="en-US"/>
          </a:p>
        </p:txBody>
      </p:sp>
    </p:spTree>
    <p:extLst>
      <p:ext uri="{BB962C8B-B14F-4D97-AF65-F5344CB8AC3E}">
        <p14:creationId xmlns:p14="http://schemas.microsoft.com/office/powerpoint/2010/main" xmlns="" val="7322761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3"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4" name="Rectangle 6"/>
          <p:cNvSpPr>
            <a:spLocks noGrp="1" noChangeArrowheads="1"/>
          </p:cNvSpPr>
          <p:nvPr>
            <p:ph type="sldNum" idx="12"/>
          </p:nvPr>
        </p:nvSpPr>
        <p:spPr>
          <a:ln/>
        </p:spPr>
        <p:txBody>
          <a:bodyPr/>
          <a:lstStyle>
            <a:lvl1pPr>
              <a:defRPr/>
            </a:lvl1pPr>
          </a:lstStyle>
          <a:p>
            <a:pPr>
              <a:defRPr/>
            </a:pPr>
            <a:fld id="{2C23CDFE-D1DE-426C-8576-04CF4A211ACA}" type="slidenum">
              <a:rPr lang="en-US"/>
              <a:pPr>
                <a:defRPr/>
              </a:pPr>
              <a:t>‹Nr.›</a:t>
            </a:fld>
            <a:endParaRPr lang="en-US"/>
          </a:p>
        </p:txBody>
      </p:sp>
    </p:spTree>
    <p:extLst>
      <p:ext uri="{BB962C8B-B14F-4D97-AF65-F5344CB8AC3E}">
        <p14:creationId xmlns:p14="http://schemas.microsoft.com/office/powerpoint/2010/main" xmlns="" val="254876680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6"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F24D0CCA-D830-4DD0-B67A-C1369138A7E8}" type="slidenum">
              <a:rPr lang="en-US"/>
              <a:pPr>
                <a:defRPr/>
              </a:pPr>
              <a:t>‹Nr.›</a:t>
            </a:fld>
            <a:endParaRPr lang="en-US"/>
          </a:p>
        </p:txBody>
      </p:sp>
    </p:spTree>
    <p:extLst>
      <p:ext uri="{BB962C8B-B14F-4D97-AF65-F5344CB8AC3E}">
        <p14:creationId xmlns:p14="http://schemas.microsoft.com/office/powerpoint/2010/main" xmlns="" val="9333640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6"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50BAD1A9-1763-4140-844E-07E2ADCA5061}" type="slidenum">
              <a:rPr lang="en-US"/>
              <a:pPr>
                <a:defRPr/>
              </a:pPr>
              <a:t>‹Nr.›</a:t>
            </a:fld>
            <a:endParaRPr lang="en-US"/>
          </a:p>
        </p:txBody>
      </p:sp>
    </p:spTree>
    <p:extLst>
      <p:ext uri="{BB962C8B-B14F-4D97-AF65-F5344CB8AC3E}">
        <p14:creationId xmlns:p14="http://schemas.microsoft.com/office/powerpoint/2010/main" xmlns="" val="38611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0" y="0"/>
            <a:ext cx="9144000" cy="1254125"/>
          </a:xfrm>
          <a:prstGeom prst="rect">
            <a:avLst/>
          </a:prstGeom>
          <a:solidFill>
            <a:srgbClr val="00A6E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de-DE" sz="1600">
              <a:solidFill>
                <a:srgbClr val="000000"/>
              </a:solidFill>
            </a:endParaRPr>
          </a:p>
        </p:txBody>
      </p:sp>
      <p:sp>
        <p:nvSpPr>
          <p:cNvPr id="402435" name="Rectangle 3"/>
          <p:cNvSpPr>
            <a:spLocks noGrp="1" noChangeArrowheads="1"/>
          </p:cNvSpPr>
          <p:nvPr>
            <p:ph type="subTitle" idx="1"/>
          </p:nvPr>
        </p:nvSpPr>
        <p:spPr>
          <a:xfrm>
            <a:off x="292100" y="1363669"/>
            <a:ext cx="8520113" cy="485775"/>
          </a:xfrm>
        </p:spPr>
        <p:txBody>
          <a:bodyPr/>
          <a:lstStyle>
            <a:lvl1pPr marL="0" indent="0">
              <a:buFont typeface="Arial Black" pitchFamily="34" charset="0"/>
              <a:buNone/>
              <a:defRPr b="1">
                <a:solidFill>
                  <a:srgbClr val="F28E00"/>
                </a:solidFill>
              </a:defRPr>
            </a:lvl1pPr>
          </a:lstStyle>
          <a:p>
            <a:pPr lvl="0"/>
            <a:r>
              <a:rPr lang="en-GB" noProof="0" smtClean="0"/>
              <a:t>Untertitel durch Klicken bearbeiten</a:t>
            </a:r>
          </a:p>
        </p:txBody>
      </p:sp>
      <p:sp>
        <p:nvSpPr>
          <p:cNvPr id="402436" name="Rectangle 4"/>
          <p:cNvSpPr>
            <a:spLocks noGrp="1" noChangeArrowheads="1"/>
          </p:cNvSpPr>
          <p:nvPr>
            <p:ph type="ctrTitle" sz="quarter"/>
          </p:nvPr>
        </p:nvSpPr>
        <p:spPr>
          <a:xfrm>
            <a:off x="282578" y="0"/>
            <a:ext cx="8520113" cy="1266825"/>
          </a:xfrm>
        </p:spPr>
        <p:txBody>
          <a:bodyPr anchor="b"/>
          <a:lstStyle>
            <a:lvl1pPr>
              <a:lnSpc>
                <a:spcPct val="80000"/>
              </a:lnSpc>
              <a:defRPr sz="4000"/>
            </a:lvl1pPr>
          </a:lstStyle>
          <a:p>
            <a:pPr lvl="0"/>
            <a:r>
              <a:rPr lang="en-GB" noProof="0" smtClean="0"/>
              <a:t>TITELMASTER</a:t>
            </a:r>
            <a:br>
              <a:rPr lang="en-GB" noProof="0" smtClean="0"/>
            </a:br>
            <a:r>
              <a:rPr lang="en-GB" noProof="0" smtClean="0"/>
              <a:t>FORMAT </a:t>
            </a:r>
          </a:p>
        </p:txBody>
      </p:sp>
      <p:pic>
        <p:nvPicPr>
          <p:cNvPr id="402441" name="Picture 9" descr="DESY-Logo-cyan-RGB_ger"/>
          <p:cNvPicPr>
            <a:picLocks noChangeAspect="1" noChangeArrowheads="1"/>
          </p:cNvPicPr>
          <p:nvPr/>
        </p:nvPicPr>
        <p:blipFill>
          <a:blip r:embed="rId2" cstate="print">
            <a:extLst>
              <a:ext uri="{28A0092B-C50C-407E-A947-70E740481C1C}">
                <a14:useLocalDpi xmlns:a14="http://schemas.microsoft.com/office/drawing/2010/main" xmlns="" val="0"/>
              </a:ext>
            </a:extLst>
          </a:blip>
          <a:srcRect l="-3554" t="-4523" r="-13409"/>
          <a:stretch>
            <a:fillRect/>
          </a:stretch>
        </p:blipFill>
        <p:spPr bwMode="auto">
          <a:xfrm>
            <a:off x="7794625" y="5684838"/>
            <a:ext cx="1149350" cy="1027112"/>
          </a:xfrm>
          <a:prstGeom prst="rect">
            <a:avLst/>
          </a:prstGeom>
          <a:noFill/>
          <a:extLst>
            <a:ext uri="{909E8E84-426E-40DD-AFC4-6F175D3DCCD1}">
              <a14:hiddenFill xmlns:a14="http://schemas.microsoft.com/office/drawing/2010/main" xmlns="">
                <a:solidFill>
                  <a:srgbClr val="FFFFFF"/>
                </a:solidFill>
              </a14:hiddenFill>
            </a:ext>
          </a:extLst>
        </p:spPr>
      </p:pic>
      <p:sp>
        <p:nvSpPr>
          <p:cNvPr id="402448" name="Text Box 16"/>
          <p:cNvSpPr txBox="1">
            <a:spLocks noChangeArrowheads="1"/>
          </p:cNvSpPr>
          <p:nvPr/>
        </p:nvSpPr>
        <p:spPr bwMode="auto">
          <a:xfrm>
            <a:off x="2003428" y="2481263"/>
            <a:ext cx="2855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de-DE" sz="1600">
              <a:solidFill>
                <a:srgbClr val="000000"/>
              </a:solidFill>
            </a:endParaRPr>
          </a:p>
        </p:txBody>
      </p:sp>
      <p:pic>
        <p:nvPicPr>
          <p:cNvPr id="402453" name="Picture 21" descr="HG_LOGO_70_ENG_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428" y="5949950"/>
            <a:ext cx="1473200" cy="598488"/>
          </a:xfrm>
          <a:prstGeom prst="rect">
            <a:avLst/>
          </a:prstGeom>
          <a:noFill/>
          <a:extLst>
            <a:ext uri="{909E8E84-426E-40DD-AFC4-6F175D3DCCD1}">
              <a14:hiddenFill xmlns:a14="http://schemas.microsoft.com/office/drawing/2010/main" xmlns="">
                <a:solidFill>
                  <a:srgbClr val="FFFFFF"/>
                </a:solidFill>
              </a14:hiddenFill>
            </a:ext>
          </a:extLst>
        </p:spPr>
      </p:pic>
      <p:pic>
        <p:nvPicPr>
          <p:cNvPr id="402454" name="Picture 22" descr="pitz-logo-var-1-blu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32575" y="5789613"/>
            <a:ext cx="900113" cy="8445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5"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65F2C161-5C08-42A0-A278-B9C624A633AE}" type="slidenum">
              <a:rPr lang="en-US"/>
              <a:pPr>
                <a:defRPr/>
              </a:pPr>
              <a:t>‹Nr.›</a:t>
            </a:fld>
            <a:endParaRPr lang="en-US"/>
          </a:p>
        </p:txBody>
      </p:sp>
    </p:spTree>
    <p:extLst>
      <p:ext uri="{BB962C8B-B14F-4D97-AF65-F5344CB8AC3E}">
        <p14:creationId xmlns:p14="http://schemas.microsoft.com/office/powerpoint/2010/main" xmlns="" val="2248002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5"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7B37817D-83C6-4101-8D96-6040DE41E288}" type="slidenum">
              <a:rPr lang="en-US"/>
              <a:pPr>
                <a:defRPr/>
              </a:pPr>
              <a:t>‹Nr.›</a:t>
            </a:fld>
            <a:endParaRPr lang="en-US"/>
          </a:p>
        </p:txBody>
      </p:sp>
    </p:spTree>
    <p:extLst>
      <p:ext uri="{BB962C8B-B14F-4D97-AF65-F5344CB8AC3E}">
        <p14:creationId xmlns:p14="http://schemas.microsoft.com/office/powerpoint/2010/main" xmlns="" val="16620876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4"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5" name="Rectangle 6"/>
          <p:cNvSpPr>
            <a:spLocks noGrp="1" noChangeArrowheads="1"/>
          </p:cNvSpPr>
          <p:nvPr>
            <p:ph type="sldNum" idx="12"/>
          </p:nvPr>
        </p:nvSpPr>
        <p:spPr>
          <a:ln/>
        </p:spPr>
        <p:txBody>
          <a:bodyPr/>
          <a:lstStyle>
            <a:lvl1pPr>
              <a:defRPr/>
            </a:lvl1pPr>
          </a:lstStyle>
          <a:p>
            <a:pPr>
              <a:defRPr/>
            </a:pPr>
            <a:fld id="{CD506668-1B00-4AB5-9FFE-4EFE21912CAA}" type="slidenum">
              <a:rPr lang="en-US"/>
              <a:pPr>
                <a:defRPr/>
              </a:pPr>
              <a:t>‹Nr.›</a:t>
            </a:fld>
            <a:endParaRPr lang="en-US"/>
          </a:p>
        </p:txBody>
      </p:sp>
    </p:spTree>
    <p:extLst>
      <p:ext uri="{BB962C8B-B14F-4D97-AF65-F5344CB8AC3E}">
        <p14:creationId xmlns:p14="http://schemas.microsoft.com/office/powerpoint/2010/main" xmlns="" val="11475548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6"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5FB02DBB-72EC-4CC3-90AE-A933D7E5F310}" type="slidenum">
              <a:rPr lang="en-US"/>
              <a:pPr>
                <a:defRPr/>
              </a:pPr>
              <a:t>‹Nr.›</a:t>
            </a:fld>
            <a:endParaRPr lang="en-US"/>
          </a:p>
        </p:txBody>
      </p:sp>
    </p:spTree>
    <p:extLst>
      <p:ext uri="{BB962C8B-B14F-4D97-AF65-F5344CB8AC3E}">
        <p14:creationId xmlns:p14="http://schemas.microsoft.com/office/powerpoint/2010/main" xmlns="" val="3964880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7"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8" name="Rectangle 6"/>
          <p:cNvSpPr>
            <a:spLocks noGrp="1" noChangeArrowheads="1"/>
          </p:cNvSpPr>
          <p:nvPr>
            <p:ph type="sldNum" idx="12"/>
          </p:nvPr>
        </p:nvSpPr>
        <p:spPr>
          <a:ln/>
        </p:spPr>
        <p:txBody>
          <a:bodyPr/>
          <a:lstStyle>
            <a:lvl1pPr>
              <a:defRPr/>
            </a:lvl1pPr>
          </a:lstStyle>
          <a:p>
            <a:pPr>
              <a:defRPr/>
            </a:pPr>
            <a:fld id="{852A593A-A32F-47EB-AD59-3A984680701A}" type="slidenum">
              <a:rPr lang="en-US"/>
              <a:pPr>
                <a:defRPr/>
              </a:pPr>
              <a:t>‹Nr.›</a:t>
            </a:fld>
            <a:endParaRPr lang="en-US"/>
          </a:p>
        </p:txBody>
      </p:sp>
    </p:spTree>
    <p:extLst>
      <p:ext uri="{BB962C8B-B14F-4D97-AF65-F5344CB8AC3E}">
        <p14:creationId xmlns:p14="http://schemas.microsoft.com/office/powerpoint/2010/main" xmlns="" val="19450245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Title_Background.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6" descr="Title_Footer.png"/>
          <p:cNvPicPr>
            <a:picLocks noChangeAspect="1"/>
          </p:cNvPicPr>
          <p:nvPr/>
        </p:nvPicPr>
        <p:blipFill>
          <a:blip r:embed="rId3" cstate="print"/>
          <a:srcRect/>
          <a:stretch>
            <a:fillRect/>
          </a:stretch>
        </p:blipFill>
        <p:spPr bwMode="auto">
          <a:xfrm>
            <a:off x="0" y="5143500"/>
            <a:ext cx="9144000" cy="1714500"/>
          </a:xfrm>
          <a:prstGeom prst="rect">
            <a:avLst/>
          </a:prstGeom>
          <a:noFill/>
          <a:ln w="9525">
            <a:noFill/>
            <a:miter lim="800000"/>
            <a:headEnd/>
            <a:tailEnd/>
          </a:ln>
        </p:spPr>
      </p:pic>
      <p:pic>
        <p:nvPicPr>
          <p:cNvPr id="6" name="Picture 8" descr="PNNL_Logo.png"/>
          <p:cNvPicPr>
            <a:picLocks noChangeAspect="1"/>
          </p:cNvPicPr>
          <p:nvPr/>
        </p:nvPicPr>
        <p:blipFill>
          <a:blip r:embed="rId4" cstate="print"/>
          <a:srcRect/>
          <a:stretch>
            <a:fillRect/>
          </a:stretch>
        </p:blipFill>
        <p:spPr bwMode="auto">
          <a:xfrm>
            <a:off x="6492875" y="5670550"/>
            <a:ext cx="2651125" cy="731838"/>
          </a:xfrm>
          <a:prstGeom prst="rect">
            <a:avLst/>
          </a:prstGeom>
          <a:noFill/>
          <a:ln w="9525">
            <a:noFill/>
            <a:miter lim="800000"/>
            <a:headEnd/>
            <a:tailEnd/>
          </a:ln>
        </p:spPr>
      </p:pic>
      <p:pic>
        <p:nvPicPr>
          <p:cNvPr id="7" name="Picture 8" descr="Proudly_Operated_by_Battelle_Onyx.png"/>
          <p:cNvPicPr>
            <a:picLocks noChangeAspect="1"/>
          </p:cNvPicPr>
          <p:nvPr/>
        </p:nvPicPr>
        <p:blipFill>
          <a:blip r:embed="rId5" cstate="print"/>
          <a:srcRect/>
          <a:stretch>
            <a:fillRect/>
          </a:stretch>
        </p:blipFill>
        <p:spPr bwMode="auto">
          <a:xfrm>
            <a:off x="6492875" y="6400800"/>
            <a:ext cx="2651125" cy="457200"/>
          </a:xfrm>
          <a:prstGeom prst="rect">
            <a:avLst/>
          </a:prstGeom>
          <a:noFill/>
          <a:ln w="9525">
            <a:noFill/>
            <a:miter lim="800000"/>
            <a:headEnd/>
            <a:tailEnd/>
          </a:ln>
        </p:spPr>
      </p:pic>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smtClean="0"/>
              <a:t>Click to edit Master title style</a:t>
            </a:r>
            <a:endParaRPr lang="en-US"/>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buNone/>
              <a:defRPr/>
            </a:lvl1pPr>
          </a:lstStyle>
          <a:p>
            <a:r>
              <a:rPr lang="en-US" smtClean="0"/>
              <a:t>Click to edit Master subtitle style</a:t>
            </a:r>
            <a:endParaRPr lang="en-US" dirty="0"/>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7AFB8730-F449-4A96-8726-8918AC3C4FAC}"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5" name="Picture 7"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pic>
        <p:nvPicPr>
          <p:cNvPr id="6" name="Picture 9"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pPr>
              <a:defRPr/>
            </a:pPr>
            <a:fld id="{F7AAA6A2-E003-4CEC-8A26-849AF67C0AA8}"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3262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4038600" cy="363262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88AC8A9E-088C-438C-BB17-737007A916E2}"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8" name="Picture 6"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pic>
        <p:nvPicPr>
          <p:cNvPr id="9" name="Picture 7"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886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886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Slide Number Placeholder 6"/>
          <p:cNvSpPr>
            <a:spLocks noGrp="1"/>
          </p:cNvSpPr>
          <p:nvPr>
            <p:ph type="sldNum" sz="quarter" idx="10"/>
          </p:nvPr>
        </p:nvSpPr>
        <p:spPr>
          <a:xfrm>
            <a:off x="112713" y="6483350"/>
            <a:ext cx="509587" cy="365125"/>
          </a:xfrm>
        </p:spPr>
        <p:txBody>
          <a:bodyPr/>
          <a:lstStyle>
            <a:lvl1pPr>
              <a:defRPr/>
            </a:lvl1pPr>
          </a:lstStyle>
          <a:p>
            <a:pPr>
              <a:defRPr/>
            </a:pPr>
            <a:fld id="{AA26F910-96F9-466B-892C-D1CD4345EB8C}"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497514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434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EEE060D7-98B2-4290-A55C-46589DD62C20}"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9541521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1792288" y="44932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0541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05997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1956C4D3-953E-4BD3-8C0F-2D144B7CD4A7}"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5" name="Picture 6"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pic>
        <p:nvPicPr>
          <p:cNvPr id="6" name="Picture 7"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722313" y="3692285"/>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920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pPr>
              <a:defRPr/>
            </a:pPr>
            <a:fld id="{5842CF27-FCE3-4103-8DA9-3E19A2FE593F}"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5" name="Picture 7"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sp>
        <p:nvSpPr>
          <p:cNvPr id="6" name="Rectangle 7"/>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7" name="Picture 9"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pPr>
              <a:defRPr/>
            </a:pPr>
            <a:fld id="{A5D63D29-BF2A-471B-B008-385958AE22F4}"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sp>
        <p:nvSpPr>
          <p:cNvPr id="7" name="Rectangle 7"/>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8" name="Picture 9"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9" name="Content Placeholder 2"/>
          <p:cNvSpPr>
            <a:spLocks noGrp="1"/>
          </p:cNvSpPr>
          <p:nvPr>
            <p:ph sz="half" idx="1"/>
          </p:nvPr>
        </p:nvSpPr>
        <p:spPr>
          <a:xfrm>
            <a:off x="457200" y="1600200"/>
            <a:ext cx="4038600" cy="370946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648200" y="1600200"/>
            <a:ext cx="4038600" cy="370946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0"/>
          </p:nvPr>
        </p:nvSpPr>
        <p:spPr>
          <a:xfrm>
            <a:off x="112713" y="6483350"/>
            <a:ext cx="509587" cy="365125"/>
          </a:xfrm>
        </p:spPr>
        <p:txBody>
          <a:bodyPr/>
          <a:lstStyle>
            <a:lvl1pPr>
              <a:defRPr/>
            </a:lvl1pPr>
          </a:lstStyle>
          <a:p>
            <a:pPr>
              <a:defRPr/>
            </a:pPr>
            <a:fld id="{86239632-8AD5-46E1-A330-C9060335D1EA}"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8" name="Picture 6"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sp>
        <p:nvSpPr>
          <p:cNvPr id="13" name="Rectangle 7"/>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14" name="Picture 9"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2"/>
          </p:nvPr>
        </p:nvSpPr>
        <p:spPr>
          <a:xfrm>
            <a:off x="457200" y="2174875"/>
            <a:ext cx="4040188" cy="30886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5"/>
          <p:cNvSpPr>
            <a:spLocks noGrp="1"/>
          </p:cNvSpPr>
          <p:nvPr>
            <p:ph sz="quarter" idx="4"/>
          </p:nvPr>
        </p:nvSpPr>
        <p:spPr>
          <a:xfrm>
            <a:off x="4645025" y="2174875"/>
            <a:ext cx="4041775" cy="3088688"/>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6"/>
          <p:cNvSpPr>
            <a:spLocks noGrp="1"/>
          </p:cNvSpPr>
          <p:nvPr>
            <p:ph type="sldNum" sz="quarter" idx="10"/>
          </p:nvPr>
        </p:nvSpPr>
        <p:spPr>
          <a:xfrm>
            <a:off x="112713" y="6483350"/>
            <a:ext cx="509587" cy="365125"/>
          </a:xfrm>
        </p:spPr>
        <p:txBody>
          <a:bodyPr/>
          <a:lstStyle>
            <a:lvl1pPr>
              <a:defRPr/>
            </a:lvl1pPr>
          </a:lstStyle>
          <a:p>
            <a:pPr>
              <a:defRPr/>
            </a:pPr>
            <a:fld id="{0DD631B0-D8E2-4BA3-AC76-0A11FDB76A81}"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sp>
        <p:nvSpPr>
          <p:cNvPr id="5" name="Rectangle 6"/>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6"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pPr>
              <a:defRPr/>
            </a:pPr>
            <a:fld id="{2DB15912-993D-430C-90FE-204A26E8E9F6}"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sp>
        <p:nvSpPr>
          <p:cNvPr id="6" name="Rectangle 6"/>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7"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3" y="6483350"/>
            <a:ext cx="509587" cy="365125"/>
          </a:xfrm>
        </p:spPr>
        <p:txBody>
          <a:bodyPr/>
          <a:lstStyle>
            <a:lvl1pPr>
              <a:defRPr/>
            </a:lvl1pPr>
          </a:lstStyle>
          <a:p>
            <a:pPr>
              <a:defRPr/>
            </a:pPr>
            <a:fld id="{A4FF6509-EAC2-45DB-87AB-CDE065277490}"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4"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sp>
        <p:nvSpPr>
          <p:cNvPr id="12" name="Rectangle 6"/>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13"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a:xfrm>
            <a:off x="474663" y="460375"/>
            <a:ext cx="8204200" cy="457200"/>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457200" y="1535112"/>
            <a:ext cx="4040188"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p:cNvSpPr>
            <a:spLocks noGrp="1"/>
          </p:cNvSpPr>
          <p:nvPr>
            <p:ph sz="half" idx="2"/>
          </p:nvPr>
        </p:nvSpPr>
        <p:spPr>
          <a:xfrm>
            <a:off x="457200" y="2267083"/>
            <a:ext cx="4040188"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3"/>
          </p:nvPr>
        </p:nvSpPr>
        <p:spPr>
          <a:xfrm>
            <a:off x="4645025" y="1535112"/>
            <a:ext cx="4041775"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4645025" y="2267083"/>
            <a:ext cx="4041775"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6"/>
          <p:cNvSpPr>
            <a:spLocks noGrp="1"/>
          </p:cNvSpPr>
          <p:nvPr>
            <p:ph type="sldNum" sz="quarter" idx="10"/>
          </p:nvPr>
        </p:nvSpPr>
        <p:spPr>
          <a:xfrm>
            <a:off x="112713" y="6483350"/>
            <a:ext cx="509587" cy="365125"/>
          </a:xfrm>
        </p:spPr>
        <p:txBody>
          <a:bodyPr/>
          <a:lstStyle>
            <a:lvl1pPr>
              <a:defRPr/>
            </a:lvl1pPr>
          </a:lstStyle>
          <a:p>
            <a:pPr>
              <a:defRPr/>
            </a:pPr>
            <a:fld id="{A4507206-D5C2-490C-B6CE-E6911106D46E}"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sp>
        <p:nvSpPr>
          <p:cNvPr id="5" name="Rectangle 6"/>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6"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3pPr>
              <a:buSzPct val="600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pPr>
              <a:defRPr/>
            </a:pPr>
            <a:fld id="{8C4E9BBA-8BD5-4A83-AD60-16040700D570}"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sp>
        <p:nvSpPr>
          <p:cNvPr id="6" name="Rectangle 6"/>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7"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0"/>
            <a:ext cx="40386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6"/>
          <p:cNvSpPr>
            <a:spLocks noGrp="1"/>
          </p:cNvSpPr>
          <p:nvPr>
            <p:ph type="sldNum" sz="quarter" idx="10"/>
          </p:nvPr>
        </p:nvSpPr>
        <p:spPr>
          <a:xfrm>
            <a:off x="112713" y="6483350"/>
            <a:ext cx="509587" cy="365125"/>
          </a:xfrm>
        </p:spPr>
        <p:txBody>
          <a:bodyPr/>
          <a:lstStyle>
            <a:lvl1pPr>
              <a:defRPr/>
            </a:lvl1pPr>
          </a:lstStyle>
          <a:p>
            <a:pPr>
              <a:defRPr/>
            </a:pPr>
            <a:fld id="{B89DB791-9C8A-4EA4-B0AB-B149E1BE6BF0}"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6"/>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xmlns="" val="39345452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4"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sp>
        <p:nvSpPr>
          <p:cNvPr id="12" name="Rectangle 6"/>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13"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457200" y="1535112"/>
            <a:ext cx="4040188"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p:cNvSpPr>
            <a:spLocks noGrp="1"/>
          </p:cNvSpPr>
          <p:nvPr>
            <p:ph sz="half" idx="2"/>
          </p:nvPr>
        </p:nvSpPr>
        <p:spPr>
          <a:xfrm>
            <a:off x="457200" y="2290135"/>
            <a:ext cx="4040188"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3"/>
          </p:nvPr>
        </p:nvSpPr>
        <p:spPr>
          <a:xfrm>
            <a:off x="4645025" y="1535112"/>
            <a:ext cx="4041775"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4645025" y="2290135"/>
            <a:ext cx="4041775"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6"/>
          <p:cNvSpPr>
            <a:spLocks noGrp="1"/>
          </p:cNvSpPr>
          <p:nvPr>
            <p:ph type="sldNum" sz="quarter" idx="10"/>
          </p:nvPr>
        </p:nvSpPr>
        <p:spPr>
          <a:xfrm>
            <a:off x="112713" y="6483350"/>
            <a:ext cx="509587" cy="365125"/>
          </a:xfrm>
        </p:spPr>
        <p:txBody>
          <a:bodyPr/>
          <a:lstStyle>
            <a:lvl1pPr>
              <a:defRPr/>
            </a:lvl1pPr>
          </a:lstStyle>
          <a:p>
            <a:pPr>
              <a:defRPr/>
            </a:pPr>
            <a:fld id="{2A208ACF-E0DF-4F17-9DB5-A00745681DC1}"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pic>
        <p:nvPicPr>
          <p:cNvPr id="5"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a:xfrm>
            <a:off x="112713" y="6483350"/>
            <a:ext cx="509587" cy="365125"/>
          </a:xfrm>
        </p:spPr>
        <p:txBody>
          <a:bodyPr/>
          <a:lstStyle>
            <a:lvl1pPr>
              <a:defRPr/>
            </a:lvl1pPr>
          </a:lstStyle>
          <a:p>
            <a:pPr>
              <a:defRPr/>
            </a:pPr>
            <a:fld id="{40B1C456-2D53-402B-898C-3194741FC111}"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65938"/>
          </a:xfrm>
          <a:prstGeom prst="rect">
            <a:avLst/>
          </a:prstGeom>
          <a:solidFill>
            <a:srgbClr val="707276"/>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5" name="Picture 6" descr="PNNL_Logo_Reverse.png"/>
          <p:cNvPicPr>
            <a:picLocks noChangeAspect="1"/>
          </p:cNvPicPr>
          <p:nvPr/>
        </p:nvPicPr>
        <p:blipFill>
          <a:blip r:embed="rId2" cstate="print"/>
          <a:srcRect/>
          <a:stretch>
            <a:fillRect/>
          </a:stretch>
        </p:blipFill>
        <p:spPr bwMode="auto">
          <a:xfrm>
            <a:off x="6492875" y="5662613"/>
            <a:ext cx="2651125" cy="731837"/>
          </a:xfrm>
          <a:prstGeom prst="rect">
            <a:avLst/>
          </a:prstGeom>
          <a:noFill/>
          <a:ln w="9525">
            <a:noFill/>
            <a:miter lim="800000"/>
            <a:headEnd/>
            <a:tailEnd/>
          </a:ln>
        </p:spPr>
      </p:pic>
      <p:pic>
        <p:nvPicPr>
          <p:cNvPr id="6" name="Picture 7" descr="Proudly_Operated_by_Battelle_Reverse.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solidFill>
                  <a:schemeClr val="bg1"/>
                </a:solidFill>
              </a:defRPr>
            </a:lvl1pPr>
          </a:lstStyle>
          <a:p>
            <a:pPr>
              <a:defRPr/>
            </a:pPr>
            <a:fld id="{2BE4D017-2EA4-4B00-859C-25B61085AD01}" type="slidenum">
              <a:rPr lang="en-US">
                <a:solidFill>
                  <a:prstClr val="white"/>
                </a:solidFill>
              </a:rPr>
              <a:pPr>
                <a:defRPr/>
              </a:pPr>
              <a:t>‹Nr.›</a:t>
            </a:fld>
            <a:endParaRPr lang="en-US">
              <a:solidFill>
                <a:prstClr val="white"/>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65938"/>
          </a:xfrm>
          <a:prstGeom prst="rect">
            <a:avLst/>
          </a:prstGeom>
          <a:solidFill>
            <a:srgbClr val="707276"/>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6" name="Picture 6" descr="PNNL_Logo_Reverse.png"/>
          <p:cNvPicPr>
            <a:picLocks noChangeAspect="1"/>
          </p:cNvPicPr>
          <p:nvPr/>
        </p:nvPicPr>
        <p:blipFill>
          <a:blip r:embed="rId2" cstate="print"/>
          <a:srcRect/>
          <a:stretch>
            <a:fillRect/>
          </a:stretch>
        </p:blipFill>
        <p:spPr bwMode="auto">
          <a:xfrm>
            <a:off x="6492875" y="5662613"/>
            <a:ext cx="2651125" cy="731837"/>
          </a:xfrm>
          <a:prstGeom prst="rect">
            <a:avLst/>
          </a:prstGeom>
          <a:noFill/>
          <a:ln w="9525">
            <a:noFill/>
            <a:miter lim="800000"/>
            <a:headEnd/>
            <a:tailEnd/>
          </a:ln>
        </p:spPr>
      </p:pic>
      <p:pic>
        <p:nvPicPr>
          <p:cNvPr id="7" name="Picture 7" descr="Proudly_Operated_by_Battelle_Reverse.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0" name="Content Placeholder 2"/>
          <p:cNvSpPr>
            <a:spLocks noGrp="1"/>
          </p:cNvSpPr>
          <p:nvPr>
            <p:ph idx="11"/>
          </p:nvPr>
        </p:nvSpPr>
        <p:spPr>
          <a:xfrm>
            <a:off x="484440" y="1599559"/>
            <a:ext cx="4041648" cy="4078941"/>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2"/>
          </p:nvPr>
        </p:nvSpPr>
        <p:spPr>
          <a:xfrm>
            <a:off x="4647906" y="1598278"/>
            <a:ext cx="4041648" cy="4078941"/>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3"/>
          </p:nvPr>
        </p:nvSpPr>
        <p:spPr>
          <a:xfrm>
            <a:off x="112713" y="6483350"/>
            <a:ext cx="509587" cy="365125"/>
          </a:xfrm>
        </p:spPr>
        <p:txBody>
          <a:bodyPr/>
          <a:lstStyle>
            <a:lvl1pPr>
              <a:defRPr>
                <a:solidFill>
                  <a:schemeClr val="bg1"/>
                </a:solidFill>
              </a:defRPr>
            </a:lvl1pPr>
          </a:lstStyle>
          <a:p>
            <a:pPr>
              <a:defRPr/>
            </a:pPr>
            <a:fld id="{BB43575C-9346-4CB1-B337-1DE2100C7281}" type="slidenum">
              <a:rPr lang="en-US">
                <a:solidFill>
                  <a:prstClr val="white"/>
                </a:solidFill>
              </a:rPr>
              <a:pPr>
                <a:defRPr/>
              </a:pPr>
              <a:t>‹Nr.›</a:t>
            </a:fld>
            <a:endParaRPr lang="en-US">
              <a:solidFill>
                <a:prstClr val="white"/>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9144000" cy="6865938"/>
          </a:xfrm>
          <a:prstGeom prst="rect">
            <a:avLst/>
          </a:prstGeom>
          <a:solidFill>
            <a:srgbClr val="707276"/>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9" name="Picture 6" descr="PNNL_Logo_Reverse.png"/>
          <p:cNvPicPr>
            <a:picLocks noChangeAspect="1"/>
          </p:cNvPicPr>
          <p:nvPr/>
        </p:nvPicPr>
        <p:blipFill>
          <a:blip r:embed="rId2" cstate="print"/>
          <a:srcRect/>
          <a:stretch>
            <a:fillRect/>
          </a:stretch>
        </p:blipFill>
        <p:spPr bwMode="auto">
          <a:xfrm>
            <a:off x="6492875" y="5662613"/>
            <a:ext cx="2651125" cy="731837"/>
          </a:xfrm>
          <a:prstGeom prst="rect">
            <a:avLst/>
          </a:prstGeom>
          <a:noFill/>
          <a:ln w="9525">
            <a:noFill/>
            <a:miter lim="800000"/>
            <a:headEnd/>
            <a:tailEnd/>
          </a:ln>
        </p:spPr>
      </p:pic>
      <p:pic>
        <p:nvPicPr>
          <p:cNvPr id="11" name="Picture 7" descr="Proudly_Operated_by_Battelle_Reverse.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457200" y="1535112"/>
            <a:ext cx="4040188"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p:cNvSpPr>
            <a:spLocks noGrp="1"/>
          </p:cNvSpPr>
          <p:nvPr>
            <p:ph type="body" sz="quarter" idx="3"/>
          </p:nvPr>
        </p:nvSpPr>
        <p:spPr>
          <a:xfrm>
            <a:off x="4645025" y="1535112"/>
            <a:ext cx="4041775"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1"/>
          </p:nvPr>
        </p:nvSpPr>
        <p:spPr>
          <a:xfrm>
            <a:off x="469072" y="2306490"/>
            <a:ext cx="4033772" cy="3265715"/>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2"/>
          </p:nvPr>
        </p:nvSpPr>
        <p:spPr>
          <a:xfrm>
            <a:off x="4640222" y="2305209"/>
            <a:ext cx="4041648" cy="3265715"/>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6"/>
          <p:cNvSpPr>
            <a:spLocks noGrp="1"/>
          </p:cNvSpPr>
          <p:nvPr>
            <p:ph type="sldNum" sz="quarter" idx="13"/>
          </p:nvPr>
        </p:nvSpPr>
        <p:spPr>
          <a:xfrm>
            <a:off x="112713" y="6483350"/>
            <a:ext cx="509587" cy="365125"/>
          </a:xfrm>
        </p:spPr>
        <p:txBody>
          <a:bodyPr/>
          <a:lstStyle>
            <a:lvl1pPr>
              <a:defRPr>
                <a:solidFill>
                  <a:schemeClr val="bg1"/>
                </a:solidFill>
              </a:defRPr>
            </a:lvl1pPr>
          </a:lstStyle>
          <a:p>
            <a:pPr>
              <a:defRPr/>
            </a:pPr>
            <a:fld id="{3434C486-3686-48E9-A537-43976CA86631}" type="slidenum">
              <a:rPr lang="en-US">
                <a:solidFill>
                  <a:prstClr val="white"/>
                </a:solidFill>
              </a:rPr>
              <a:pPr>
                <a:defRPr/>
              </a:pPr>
              <a:t>‹Nr.›</a:t>
            </a:fld>
            <a:endParaRPr lang="en-US">
              <a:solidFill>
                <a:prstClr val="white"/>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5" name="Picture 6" descr="PNNL_Logo_Reverse.png"/>
          <p:cNvPicPr>
            <a:picLocks noChangeAspect="1"/>
          </p:cNvPicPr>
          <p:nvPr/>
        </p:nvPicPr>
        <p:blipFill>
          <a:blip r:embed="rId2" cstate="print"/>
          <a:srcRect/>
          <a:stretch>
            <a:fillRect/>
          </a:stretch>
        </p:blipFill>
        <p:spPr bwMode="auto">
          <a:xfrm>
            <a:off x="6492875" y="5662613"/>
            <a:ext cx="2651125" cy="731837"/>
          </a:xfrm>
          <a:prstGeom prst="rect">
            <a:avLst/>
          </a:prstGeom>
          <a:noFill/>
          <a:ln w="9525">
            <a:noFill/>
            <a:miter lim="800000"/>
            <a:headEnd/>
            <a:tailEnd/>
          </a:ln>
        </p:spPr>
      </p:pic>
      <p:pic>
        <p:nvPicPr>
          <p:cNvPr id="6" name="Picture 7" descr="Proudly_Operated_by_Battelle_Reverse.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solidFill>
                  <a:schemeClr val="bg1"/>
                </a:solidFill>
              </a:defRPr>
            </a:lvl1pPr>
          </a:lstStyle>
          <a:p>
            <a:pPr>
              <a:defRPr/>
            </a:pPr>
            <a:fld id="{10292F9A-86CC-4FE9-96AA-CC8606B94017}" type="slidenum">
              <a:rPr lang="en-US">
                <a:solidFill>
                  <a:prstClr val="white"/>
                </a:solidFill>
              </a:rPr>
              <a:pPr>
                <a:defRPr/>
              </a:pPr>
              <a:t>‹Nr.›</a:t>
            </a:fld>
            <a:endParaRPr lang="en-US">
              <a:solidFill>
                <a:prstClr val="white"/>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6858000"/>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6" name="Picture 6" descr="PNNL_Logo_Reverse.png"/>
          <p:cNvPicPr>
            <a:picLocks noChangeAspect="1"/>
          </p:cNvPicPr>
          <p:nvPr/>
        </p:nvPicPr>
        <p:blipFill>
          <a:blip r:embed="rId2" cstate="print"/>
          <a:srcRect/>
          <a:stretch>
            <a:fillRect/>
          </a:stretch>
        </p:blipFill>
        <p:spPr bwMode="auto">
          <a:xfrm>
            <a:off x="6492875" y="5662613"/>
            <a:ext cx="2651125" cy="731837"/>
          </a:xfrm>
          <a:prstGeom prst="rect">
            <a:avLst/>
          </a:prstGeom>
          <a:noFill/>
          <a:ln w="9525">
            <a:noFill/>
            <a:miter lim="800000"/>
            <a:headEnd/>
            <a:tailEnd/>
          </a:ln>
        </p:spPr>
      </p:pic>
      <p:pic>
        <p:nvPicPr>
          <p:cNvPr id="7" name="Picture 7" descr="Proudly_Operated_by_Battelle_Reverse.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0" name="Content Placeholder 2"/>
          <p:cNvSpPr>
            <a:spLocks noGrp="1"/>
          </p:cNvSpPr>
          <p:nvPr>
            <p:ph idx="11"/>
          </p:nvPr>
        </p:nvSpPr>
        <p:spPr>
          <a:xfrm>
            <a:off x="461389" y="1607244"/>
            <a:ext cx="4041648" cy="3575050"/>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2"/>
          </p:nvPr>
        </p:nvSpPr>
        <p:spPr>
          <a:xfrm>
            <a:off x="4640223" y="1607244"/>
            <a:ext cx="4041648" cy="3575050"/>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3"/>
          </p:nvPr>
        </p:nvSpPr>
        <p:spPr>
          <a:xfrm>
            <a:off x="112713" y="6483350"/>
            <a:ext cx="509587" cy="365125"/>
          </a:xfrm>
        </p:spPr>
        <p:txBody>
          <a:bodyPr/>
          <a:lstStyle>
            <a:lvl1pPr>
              <a:defRPr>
                <a:solidFill>
                  <a:schemeClr val="bg1"/>
                </a:solidFill>
              </a:defRPr>
            </a:lvl1pPr>
          </a:lstStyle>
          <a:p>
            <a:pPr>
              <a:defRPr/>
            </a:pPr>
            <a:fld id="{5603C4C7-3A68-41C9-BAAC-7CD859C55AFA}" type="slidenum">
              <a:rPr lang="en-US">
                <a:solidFill>
                  <a:prstClr val="white"/>
                </a:solidFill>
              </a:rPr>
              <a:pPr>
                <a:defRPr/>
              </a:pPr>
              <a:t>‹Nr.›</a:t>
            </a:fld>
            <a:endParaRPr lang="en-US">
              <a:solidFill>
                <a:prstClr val="white"/>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6858000"/>
          </a:xfrm>
          <a:prstGeom prst="rect">
            <a:avLst/>
          </a:prstGeom>
          <a:solidFill>
            <a:srgbClr val="D57500"/>
          </a:solidFill>
          <a:ln w="9525">
            <a:noFill/>
            <a:miter lim="800000"/>
            <a:headEnd/>
            <a:tailEnd/>
          </a:ln>
        </p:spPr>
        <p:txBody>
          <a:bodyPr wrap="none" anchor="ctr"/>
          <a:lstStyle/>
          <a:p>
            <a:pPr fontAlgn="base">
              <a:spcBef>
                <a:spcPct val="0"/>
              </a:spcBef>
              <a:spcAft>
                <a:spcPct val="0"/>
              </a:spcAft>
              <a:defRPr/>
            </a:pPr>
            <a:endParaRPr lang="en-US">
              <a:solidFill>
                <a:prstClr val="black"/>
              </a:solidFill>
              <a:ea typeface="ＭＳ Ｐゴシック" pitchFamily="-109" charset="-128"/>
            </a:endParaRPr>
          </a:p>
        </p:txBody>
      </p:sp>
      <p:pic>
        <p:nvPicPr>
          <p:cNvPr id="9" name="Picture 6" descr="PNNL_Logo_Reverse.png"/>
          <p:cNvPicPr>
            <a:picLocks noChangeAspect="1"/>
          </p:cNvPicPr>
          <p:nvPr/>
        </p:nvPicPr>
        <p:blipFill>
          <a:blip r:embed="rId2" cstate="print"/>
          <a:srcRect/>
          <a:stretch>
            <a:fillRect/>
          </a:stretch>
        </p:blipFill>
        <p:spPr bwMode="auto">
          <a:xfrm>
            <a:off x="6492875" y="5662613"/>
            <a:ext cx="2651125" cy="731837"/>
          </a:xfrm>
          <a:prstGeom prst="rect">
            <a:avLst/>
          </a:prstGeom>
          <a:noFill/>
          <a:ln w="9525">
            <a:noFill/>
            <a:miter lim="800000"/>
            <a:headEnd/>
            <a:tailEnd/>
          </a:ln>
        </p:spPr>
      </p:pic>
      <p:pic>
        <p:nvPicPr>
          <p:cNvPr id="11" name="Picture 7" descr="Proudly_Operated_by_Battelle_Reverse.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457200" y="1535112"/>
            <a:ext cx="4040188"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p:cNvSpPr>
            <a:spLocks noGrp="1"/>
          </p:cNvSpPr>
          <p:nvPr>
            <p:ph type="body" sz="quarter" idx="3"/>
          </p:nvPr>
        </p:nvSpPr>
        <p:spPr>
          <a:xfrm>
            <a:off x="4645025" y="1535112"/>
            <a:ext cx="4041775"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1"/>
          </p:nvPr>
        </p:nvSpPr>
        <p:spPr>
          <a:xfrm>
            <a:off x="461389" y="2321856"/>
            <a:ext cx="4041648" cy="3348961"/>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2"/>
          </p:nvPr>
        </p:nvSpPr>
        <p:spPr>
          <a:xfrm>
            <a:off x="4640223" y="2321856"/>
            <a:ext cx="4041648" cy="3348961"/>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6"/>
          <p:cNvSpPr>
            <a:spLocks noGrp="1"/>
          </p:cNvSpPr>
          <p:nvPr>
            <p:ph type="sldNum" sz="quarter" idx="13"/>
          </p:nvPr>
        </p:nvSpPr>
        <p:spPr>
          <a:xfrm>
            <a:off x="112713" y="6483350"/>
            <a:ext cx="509587" cy="365125"/>
          </a:xfrm>
        </p:spPr>
        <p:txBody>
          <a:bodyPr/>
          <a:lstStyle>
            <a:lvl1pPr>
              <a:defRPr>
                <a:solidFill>
                  <a:schemeClr val="bg1"/>
                </a:solidFill>
              </a:defRPr>
            </a:lvl1pPr>
          </a:lstStyle>
          <a:p>
            <a:pPr>
              <a:defRPr/>
            </a:pPr>
            <a:fld id="{34B8A77C-752D-4C28-9208-76C25A8301F3}" type="slidenum">
              <a:rPr lang="en-US">
                <a:solidFill>
                  <a:prstClr val="white"/>
                </a:solidFill>
              </a:rPr>
              <a:pPr>
                <a:defRPr/>
              </a:pPr>
              <a:t>‹Nr.›</a:t>
            </a:fld>
            <a:endParaRPr lang="en-US">
              <a:solidFill>
                <a:prstClr val="white"/>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pic>
        <p:nvPicPr>
          <p:cNvPr id="5"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7" name="Title 1"/>
          <p:cNvSpPr>
            <a:spLocks noGrp="1"/>
          </p:cNvSpPr>
          <p:nvPr>
            <p:ph type="title"/>
          </p:nvPr>
        </p:nvSpPr>
        <p:spPr>
          <a:xfrm>
            <a:off x="722313" y="3692285"/>
            <a:ext cx="7772400" cy="1362075"/>
          </a:xfrm>
        </p:spPr>
        <p:txBody>
          <a:bodyPr/>
          <a:lstStyle>
            <a:lvl1pPr algn="l">
              <a:defRPr sz="4000" b="1" cap="all"/>
            </a:lvl1pPr>
          </a:lstStyle>
          <a:p>
            <a:r>
              <a:rPr lang="en-US" smtClean="0"/>
              <a:t>Click to edit Master title style</a:t>
            </a:r>
            <a:endParaRPr lang="en-US" dirty="0"/>
          </a:p>
        </p:txBody>
      </p:sp>
      <p:sp>
        <p:nvSpPr>
          <p:cNvPr id="8" name="Text Placeholder 2"/>
          <p:cNvSpPr>
            <a:spLocks noGrp="1"/>
          </p:cNvSpPr>
          <p:nvPr>
            <p:ph type="body" idx="1"/>
          </p:nvPr>
        </p:nvSpPr>
        <p:spPr>
          <a:xfrm>
            <a:off x="722313" y="21920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6"/>
          <p:cNvSpPr>
            <a:spLocks noGrp="1"/>
          </p:cNvSpPr>
          <p:nvPr>
            <p:ph type="sldNum" sz="quarter" idx="10"/>
          </p:nvPr>
        </p:nvSpPr>
        <p:spPr>
          <a:xfrm>
            <a:off x="112713" y="6483350"/>
            <a:ext cx="509587" cy="365125"/>
          </a:xfrm>
        </p:spPr>
        <p:txBody>
          <a:bodyPr/>
          <a:lstStyle>
            <a:lvl1pPr>
              <a:defRPr/>
            </a:lvl1pPr>
          </a:lstStyle>
          <a:p>
            <a:pPr>
              <a:defRPr/>
            </a:pPr>
            <a:fld id="{8886BDF2-8F33-4AC1-A5E4-16FEDDDC5133}" type="slidenum">
              <a:rPr lang="en-US">
                <a:solidFill>
                  <a:prstClr val="black"/>
                </a:solidFill>
              </a:rPr>
              <a:pPr>
                <a:defRPr/>
              </a:pPr>
              <a:t>‹Nr.›</a:t>
            </a:fld>
            <a:endParaRPr lang="en-US">
              <a:solidFill>
                <a:prstClr val="black"/>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5"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dirty="0">
              <a:solidFill>
                <a:srgbClr val="FFFFFF"/>
              </a:solidFill>
            </a:endParaRPr>
          </a:p>
        </p:txBody>
      </p:sp>
      <p:sp>
        <p:nvSpPr>
          <p:cNvPr id="6" name="Rectangle 157"/>
          <p:cNvSpPr>
            <a:spLocks noGrp="1" noChangeArrowheads="1"/>
          </p:cNvSpPr>
          <p:nvPr>
            <p:ph type="sldNum" sz="quarter" idx="12"/>
          </p:nvPr>
        </p:nvSpPr>
        <p:spPr>
          <a:ln/>
        </p:spPr>
        <p:txBody>
          <a:bodyPr/>
          <a:lstStyle>
            <a:lvl1pPr>
              <a:defRPr/>
            </a:lvl1pPr>
          </a:lstStyle>
          <a:p>
            <a:pPr>
              <a:defRPr/>
            </a:pPr>
            <a:fld id="{18906E84-57D7-4892-AE38-4CF4904BDACB}"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82575" y="977903"/>
            <a:ext cx="4183063"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18038" y="977903"/>
            <a:ext cx="4184650"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98320094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5"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dirty="0">
              <a:solidFill>
                <a:srgbClr val="FFFFFF"/>
              </a:solidFill>
            </a:endParaRPr>
          </a:p>
        </p:txBody>
      </p:sp>
      <p:sp>
        <p:nvSpPr>
          <p:cNvPr id="6" name="Rectangle 157"/>
          <p:cNvSpPr>
            <a:spLocks noGrp="1" noChangeArrowheads="1"/>
          </p:cNvSpPr>
          <p:nvPr>
            <p:ph type="sldNum" sz="quarter" idx="12"/>
          </p:nvPr>
        </p:nvSpPr>
        <p:spPr>
          <a:ln/>
        </p:spPr>
        <p:txBody>
          <a:bodyPr/>
          <a:lstStyle>
            <a:lvl1pPr>
              <a:defRPr/>
            </a:lvl1pPr>
          </a:lstStyle>
          <a:p>
            <a:pPr>
              <a:defRPr/>
            </a:pPr>
            <a:fld id="{D9692CC0-EF4F-45F9-BCF3-178FAEC0A51F}"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5"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a:solidFill>
                <a:srgbClr val="FFFFFF"/>
              </a:solidFill>
            </a:endParaRPr>
          </a:p>
        </p:txBody>
      </p:sp>
      <p:sp>
        <p:nvSpPr>
          <p:cNvPr id="6" name="Rectangle 157"/>
          <p:cNvSpPr>
            <a:spLocks noGrp="1" noChangeArrowheads="1"/>
          </p:cNvSpPr>
          <p:nvPr>
            <p:ph type="sldNum" sz="quarter" idx="12"/>
          </p:nvPr>
        </p:nvSpPr>
        <p:spPr>
          <a:ln/>
        </p:spPr>
        <p:txBody>
          <a:bodyPr/>
          <a:lstStyle>
            <a:lvl1pPr>
              <a:defRPr/>
            </a:lvl1pPr>
          </a:lstStyle>
          <a:p>
            <a:pPr>
              <a:defRPr/>
            </a:pPr>
            <a:fld id="{5B3C03F8-CCD6-4DAF-A114-64734F4CD042}"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589088"/>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1589088"/>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6"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dirty="0">
              <a:solidFill>
                <a:srgbClr val="FFFFFF"/>
              </a:solidFill>
            </a:endParaRPr>
          </a:p>
        </p:txBody>
      </p:sp>
      <p:sp>
        <p:nvSpPr>
          <p:cNvPr id="7" name="Rectangle 157"/>
          <p:cNvSpPr>
            <a:spLocks noGrp="1" noChangeArrowheads="1"/>
          </p:cNvSpPr>
          <p:nvPr>
            <p:ph type="sldNum" sz="quarter" idx="12"/>
          </p:nvPr>
        </p:nvSpPr>
        <p:spPr>
          <a:ln/>
        </p:spPr>
        <p:txBody>
          <a:bodyPr/>
          <a:lstStyle>
            <a:lvl1pPr>
              <a:defRPr/>
            </a:lvl1pPr>
          </a:lstStyle>
          <a:p>
            <a:pPr>
              <a:defRPr/>
            </a:pPr>
            <a:fld id="{1D9A583B-7F99-470B-841E-1078D5903DA7}"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8"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a:solidFill>
                <a:srgbClr val="FFFFFF"/>
              </a:solidFill>
            </a:endParaRPr>
          </a:p>
        </p:txBody>
      </p:sp>
      <p:sp>
        <p:nvSpPr>
          <p:cNvPr id="9" name="Rectangle 157"/>
          <p:cNvSpPr>
            <a:spLocks noGrp="1" noChangeArrowheads="1"/>
          </p:cNvSpPr>
          <p:nvPr>
            <p:ph type="sldNum" sz="quarter" idx="12"/>
          </p:nvPr>
        </p:nvSpPr>
        <p:spPr>
          <a:ln/>
        </p:spPr>
        <p:txBody>
          <a:bodyPr/>
          <a:lstStyle>
            <a:lvl1pPr>
              <a:defRPr/>
            </a:lvl1pPr>
          </a:lstStyle>
          <a:p>
            <a:pPr>
              <a:defRPr/>
            </a:pPr>
            <a:fld id="{EF29CCF0-E506-4EB8-8381-73C6309BF34A}"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4"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dirty="0">
              <a:solidFill>
                <a:srgbClr val="FFFFFF"/>
              </a:solidFill>
            </a:endParaRPr>
          </a:p>
        </p:txBody>
      </p:sp>
      <p:sp>
        <p:nvSpPr>
          <p:cNvPr id="5" name="Rectangle 157"/>
          <p:cNvSpPr>
            <a:spLocks noGrp="1" noChangeArrowheads="1"/>
          </p:cNvSpPr>
          <p:nvPr>
            <p:ph type="sldNum" sz="quarter" idx="12"/>
          </p:nvPr>
        </p:nvSpPr>
        <p:spPr>
          <a:ln/>
        </p:spPr>
        <p:txBody>
          <a:bodyPr/>
          <a:lstStyle>
            <a:lvl1pPr>
              <a:defRPr/>
            </a:lvl1pPr>
          </a:lstStyle>
          <a:p>
            <a:pPr>
              <a:defRPr/>
            </a:pPr>
            <a:fld id="{62D30B21-B6D4-4A8A-A5C2-F04A5232AFF5}"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3"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a:solidFill>
                <a:srgbClr val="FFFFFF"/>
              </a:solidFill>
            </a:endParaRPr>
          </a:p>
        </p:txBody>
      </p:sp>
      <p:sp>
        <p:nvSpPr>
          <p:cNvPr id="4" name="Rectangle 157"/>
          <p:cNvSpPr>
            <a:spLocks noGrp="1" noChangeArrowheads="1"/>
          </p:cNvSpPr>
          <p:nvPr>
            <p:ph type="sldNum" sz="quarter" idx="12"/>
          </p:nvPr>
        </p:nvSpPr>
        <p:spPr>
          <a:ln/>
        </p:spPr>
        <p:txBody>
          <a:bodyPr/>
          <a:lstStyle>
            <a:lvl1pPr>
              <a:defRPr/>
            </a:lvl1pPr>
          </a:lstStyle>
          <a:p>
            <a:pPr>
              <a:defRPr/>
            </a:pPr>
            <a:fld id="{F73F67B6-143B-44BB-A318-1DF3409803B5}"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6"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a:solidFill>
                <a:srgbClr val="FFFFFF"/>
              </a:solidFill>
            </a:endParaRPr>
          </a:p>
        </p:txBody>
      </p:sp>
      <p:sp>
        <p:nvSpPr>
          <p:cNvPr id="7" name="Rectangle 157"/>
          <p:cNvSpPr>
            <a:spLocks noGrp="1" noChangeArrowheads="1"/>
          </p:cNvSpPr>
          <p:nvPr>
            <p:ph type="sldNum" sz="quarter" idx="12"/>
          </p:nvPr>
        </p:nvSpPr>
        <p:spPr>
          <a:ln/>
        </p:spPr>
        <p:txBody>
          <a:bodyPr/>
          <a:lstStyle>
            <a:lvl1pPr>
              <a:defRPr/>
            </a:lvl1pPr>
          </a:lstStyle>
          <a:p>
            <a:pPr>
              <a:defRPr/>
            </a:pPr>
            <a:fld id="{07419CAC-A995-4B59-A7B4-49F66F3B28A3}"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6"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a:solidFill>
                <a:srgbClr val="FFFFFF"/>
              </a:solidFill>
            </a:endParaRPr>
          </a:p>
        </p:txBody>
      </p:sp>
      <p:sp>
        <p:nvSpPr>
          <p:cNvPr id="7" name="Rectangle 157"/>
          <p:cNvSpPr>
            <a:spLocks noGrp="1" noChangeArrowheads="1"/>
          </p:cNvSpPr>
          <p:nvPr>
            <p:ph type="sldNum" sz="quarter" idx="12"/>
          </p:nvPr>
        </p:nvSpPr>
        <p:spPr>
          <a:ln/>
        </p:spPr>
        <p:txBody>
          <a:bodyPr/>
          <a:lstStyle>
            <a:lvl1pPr>
              <a:defRPr/>
            </a:lvl1pPr>
          </a:lstStyle>
          <a:p>
            <a:pPr>
              <a:defRPr/>
            </a:pPr>
            <a:fld id="{72F6D883-E706-46C4-8360-B78BC41187DD}"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5"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a:solidFill>
                <a:srgbClr val="FFFFFF"/>
              </a:solidFill>
            </a:endParaRPr>
          </a:p>
        </p:txBody>
      </p:sp>
      <p:sp>
        <p:nvSpPr>
          <p:cNvPr id="6" name="Rectangle 157"/>
          <p:cNvSpPr>
            <a:spLocks noGrp="1" noChangeArrowheads="1"/>
          </p:cNvSpPr>
          <p:nvPr>
            <p:ph type="sldNum" sz="quarter" idx="12"/>
          </p:nvPr>
        </p:nvSpPr>
        <p:spPr>
          <a:ln/>
        </p:spPr>
        <p:txBody>
          <a:bodyPr/>
          <a:lstStyle>
            <a:lvl1pPr>
              <a:defRPr/>
            </a:lvl1pPr>
          </a:lstStyle>
          <a:p>
            <a:pPr>
              <a:defRPr/>
            </a:pPr>
            <a:fld id="{9CB7EDC6-D46D-4924-AED6-C116AF28E7DD}"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6775" cy="5859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28600"/>
            <a:ext cx="6262687" cy="5859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5"/>
          <p:cNvSpPr>
            <a:spLocks noGrp="1" noChangeArrowheads="1"/>
          </p:cNvSpPr>
          <p:nvPr>
            <p:ph type="dt" sz="quarter" idx="10"/>
          </p:nvPr>
        </p:nvSpPr>
        <p:spPr>
          <a:ln/>
        </p:spPr>
        <p:txBody>
          <a:bodyPr/>
          <a:lstStyle>
            <a:lvl1pPr>
              <a:defRPr/>
            </a:lvl1pPr>
          </a:lstStyle>
          <a:p>
            <a:pPr>
              <a:defRPr/>
            </a:pPr>
            <a:r>
              <a:rPr lang="de-DE" smtClean="0">
                <a:solidFill>
                  <a:srgbClr val="FFFFFF"/>
                </a:solidFill>
              </a:rPr>
              <a:t>09.05.2012</a:t>
            </a:r>
            <a:endParaRPr lang="en-US">
              <a:solidFill>
                <a:srgbClr val="FFFFFF"/>
              </a:solidFill>
            </a:endParaRPr>
          </a:p>
        </p:txBody>
      </p:sp>
      <p:sp>
        <p:nvSpPr>
          <p:cNvPr id="5" name="Rectangle 156"/>
          <p:cNvSpPr>
            <a:spLocks noGrp="1" noChangeArrowheads="1"/>
          </p:cNvSpPr>
          <p:nvPr>
            <p:ph type="ftr" sz="quarter" idx="11"/>
          </p:nvPr>
        </p:nvSpPr>
        <p:spPr>
          <a:ln/>
        </p:spPr>
        <p:txBody>
          <a:bodyPr/>
          <a:lstStyle>
            <a:lvl1pPr>
              <a:defRPr/>
            </a:lvl1pPr>
          </a:lstStyle>
          <a:p>
            <a:pPr>
              <a:defRPr/>
            </a:pPr>
            <a:r>
              <a:rPr lang="en-US" smtClean="0">
                <a:solidFill>
                  <a:srgbClr val="FFFFFF"/>
                </a:solidFill>
              </a:rPr>
              <a:t>FLS 2012 | Summary eSources | Carlos Hernandez-Garcia and Thorsten Kamps</a:t>
            </a:r>
            <a:endParaRPr lang="en-US">
              <a:solidFill>
                <a:srgbClr val="FFFFFF"/>
              </a:solidFill>
            </a:endParaRPr>
          </a:p>
        </p:txBody>
      </p:sp>
      <p:sp>
        <p:nvSpPr>
          <p:cNvPr id="6" name="Rectangle 157"/>
          <p:cNvSpPr>
            <a:spLocks noGrp="1" noChangeArrowheads="1"/>
          </p:cNvSpPr>
          <p:nvPr>
            <p:ph type="sldNum" sz="quarter" idx="12"/>
          </p:nvPr>
        </p:nvSpPr>
        <p:spPr>
          <a:ln/>
        </p:spPr>
        <p:txBody>
          <a:bodyPr/>
          <a:lstStyle>
            <a:lvl1pPr>
              <a:defRPr/>
            </a:lvl1pPr>
          </a:lstStyle>
          <a:p>
            <a:pPr>
              <a:defRPr/>
            </a:pPr>
            <a:fld id="{6479031D-8E1C-40F2-B474-6BA8557B78E9}" type="slidenum">
              <a:rPr lang="en-US">
                <a:solidFill>
                  <a:srgbClr val="FFFFFF"/>
                </a:solidFill>
              </a:rPr>
              <a:pPr>
                <a:defRPr/>
              </a:pPr>
              <a:t>‹Nr.›</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17131766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2" name="Grafik 8" descr="Wissenschaftl_Info_a_Kopf.bmp"/>
          <p:cNvPicPr>
            <a:picLocks noChangeAspect="1"/>
          </p:cNvPicPr>
          <p:nvPr userDrawn="1"/>
        </p:nvPicPr>
        <p:blipFill>
          <a:blip r:embed="rId2" cstate="print"/>
          <a:srcRect/>
          <a:stretch>
            <a:fillRect/>
          </a:stretch>
        </p:blipFill>
        <p:spPr bwMode="auto">
          <a:xfrm>
            <a:off x="0" y="0"/>
            <a:ext cx="9144000" cy="609600"/>
          </a:xfrm>
          <a:prstGeom prst="rect">
            <a:avLst/>
          </a:prstGeom>
          <a:noFill/>
          <a:ln w="9525">
            <a:noFill/>
            <a:miter lim="800000"/>
            <a:headEnd/>
            <a:tailEnd/>
          </a:ln>
        </p:spPr>
      </p:pic>
      <p:cxnSp>
        <p:nvCxnSpPr>
          <p:cNvPr id="3" name="Gerade Verbindung 2"/>
          <p:cNvCxnSpPr/>
          <p:nvPr userDrawn="1"/>
        </p:nvCxnSpPr>
        <p:spPr>
          <a:xfrm rot="10800000">
            <a:off x="0" y="6529388"/>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Textfeld 3"/>
          <p:cNvSpPr txBox="1"/>
          <p:nvPr userDrawn="1"/>
        </p:nvSpPr>
        <p:spPr>
          <a:xfrm>
            <a:off x="157163" y="6535738"/>
            <a:ext cx="3135312" cy="276225"/>
          </a:xfrm>
          <a:prstGeom prst="rect">
            <a:avLst/>
          </a:prstGeom>
          <a:noFill/>
        </p:spPr>
        <p:txBody>
          <a:bodyPr wrap="none">
            <a:spAutoFit/>
          </a:bodyPr>
          <a:lstStyle/>
          <a:p>
            <a:pPr fontAlgn="base">
              <a:spcBef>
                <a:spcPct val="0"/>
              </a:spcBef>
              <a:spcAft>
                <a:spcPct val="0"/>
              </a:spcAft>
              <a:defRPr/>
            </a:pPr>
            <a:r>
              <a:rPr lang="de-DE" sz="1200" dirty="0">
                <a:solidFill>
                  <a:srgbClr val="00589C"/>
                </a:solidFill>
                <a:latin typeface="Arial" charset="0"/>
                <a:cs typeface="Arial" charset="0"/>
              </a:rPr>
              <a:t>A. Neumann, SRF 2011 Chicago, FRIOA07</a:t>
            </a:r>
          </a:p>
        </p:txBody>
      </p:sp>
      <p:pic>
        <p:nvPicPr>
          <p:cNvPr id="5" name="Grafik 6" descr="Wissenschaftl_Info_ab_Willkommen.bmp"/>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nhalt mit 2 Fotos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800" cap="none" baseline="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49200" y="1018800"/>
            <a:ext cx="8671689" cy="825104"/>
          </a:xfrm>
        </p:spPr>
        <p:txBody>
          <a:bodyPr/>
          <a:lstStyle>
            <a:lvl1pPr marL="0" indent="0">
              <a:lnSpc>
                <a:spcPts val="2800"/>
              </a:lnSpc>
              <a:defRPr/>
            </a:lvl1pPr>
          </a:lstStyle>
          <a:p>
            <a:pPr lvl="0"/>
            <a:r>
              <a:rPr lang="de-DE" smtClean="0"/>
              <a:t>Textmasterformate durch Klicken bearbeiten</a:t>
            </a:r>
          </a:p>
        </p:txBody>
      </p:sp>
      <p:sp>
        <p:nvSpPr>
          <p:cNvPr id="10" name="Textplatzhalter 9"/>
          <p:cNvSpPr>
            <a:spLocks noGrp="1"/>
          </p:cNvSpPr>
          <p:nvPr>
            <p:ph type="body" sz="quarter" idx="13"/>
          </p:nvPr>
        </p:nvSpPr>
        <p:spPr>
          <a:xfrm>
            <a:off x="3143240" y="2435224"/>
            <a:ext cx="5000660" cy="230832"/>
          </a:xfrm>
        </p:spPr>
        <p:txBody>
          <a:bodyPr wrap="square">
            <a:spAutoFit/>
          </a:bodyPr>
          <a:lstStyle>
            <a:lvl1pPr marL="0" indent="0">
              <a:lnSpc>
                <a:spcPts val="1800"/>
              </a:lnSpc>
              <a:defRPr sz="1400" b="0" cap="none" baseline="0">
                <a:solidFill>
                  <a:schemeClr val="tx1"/>
                </a:solidFill>
              </a:defRPr>
            </a:lvl1pPr>
            <a:lvl2pPr>
              <a:lnSpc>
                <a:spcPts val="2400"/>
              </a:lnSpc>
              <a:buFont typeface="Arial" pitchFamily="34" charset="0"/>
              <a:buChar char="•"/>
              <a:defRPr b="1"/>
            </a:lvl2pPr>
          </a:lstStyle>
          <a:p>
            <a:pPr lvl="0"/>
            <a:r>
              <a:rPr lang="de-DE" dirty="0" smtClean="0"/>
              <a:t>Textmasterformate durch Klicken</a:t>
            </a:r>
            <a:endParaRPr lang="de-DE" dirty="0"/>
          </a:p>
        </p:txBody>
      </p:sp>
      <p:sp>
        <p:nvSpPr>
          <p:cNvPr id="8" name="Textplatzhalter 7"/>
          <p:cNvSpPr>
            <a:spLocks noGrp="1"/>
          </p:cNvSpPr>
          <p:nvPr>
            <p:ph type="body" sz="quarter" idx="14"/>
          </p:nvPr>
        </p:nvSpPr>
        <p:spPr>
          <a:xfrm>
            <a:off x="3836386" y="3429000"/>
            <a:ext cx="5236208" cy="785818"/>
          </a:xfrm>
        </p:spPr>
        <p:txBody>
          <a:bodyPr>
            <a:noAutofit/>
          </a:bodyPr>
          <a:lstStyle>
            <a:lvl1pPr marL="265113" indent="-265113" defTabSz="358775">
              <a:lnSpc>
                <a:spcPts val="2400"/>
              </a:lnSpc>
              <a:buFont typeface="Arial" pitchFamily="34" charset="0"/>
              <a:buChar char="•"/>
              <a:defRPr sz="1800" b="1" cap="none">
                <a:solidFill>
                  <a:schemeClr val="tx1"/>
                </a:solidFill>
              </a:defRPr>
            </a:lvl1pPr>
            <a:lvl2pPr marL="265113" indent="-265113" defTabSz="358775">
              <a:lnSpc>
                <a:spcPts val="2400"/>
              </a:lnSpc>
              <a:buFont typeface="Arial" pitchFamily="34" charset="0"/>
              <a:buChar char="•"/>
              <a:defRPr sz="1800" b="1" cap="none">
                <a:solidFill>
                  <a:schemeClr val="tx1"/>
                </a:solidFill>
              </a:defRPr>
            </a:lvl2pPr>
            <a:lvl3pPr marL="265113" indent="-265113" defTabSz="358775">
              <a:lnSpc>
                <a:spcPts val="2400"/>
              </a:lnSpc>
              <a:buFont typeface="Arial" pitchFamily="34" charset="0"/>
              <a:buChar char="•"/>
              <a:defRPr sz="1800" b="1" cap="none">
                <a:solidFill>
                  <a:schemeClr val="tx1"/>
                </a:solidFill>
              </a:defRPr>
            </a:lvl3pPr>
            <a:lvl4pPr marL="265113" indent="-265113" defTabSz="358775">
              <a:lnSpc>
                <a:spcPts val="2400"/>
              </a:lnSpc>
              <a:buFont typeface="Arial" pitchFamily="34" charset="0"/>
              <a:buChar char="•"/>
              <a:defRPr sz="1800" b="1" cap="none">
                <a:solidFill>
                  <a:schemeClr val="tx1"/>
                </a:solidFill>
              </a:defRPr>
            </a:lvl4pPr>
            <a:lvl5pPr marL="265113" indent="-265113" defTabSz="358775">
              <a:lnSpc>
                <a:spcPts val="2400"/>
              </a:lnSpc>
              <a:buFont typeface="Arial" pitchFamily="34" charset="0"/>
              <a:buChar char="•"/>
              <a:defRPr sz="1800" b="1" cap="none">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15"/>
          </p:nvPr>
        </p:nvSpPr>
        <p:spPr/>
        <p:txBody>
          <a:bodyPr/>
          <a:lstStyle>
            <a:lvl1pPr>
              <a:defRPr/>
            </a:lvl1pPr>
          </a:lstStyle>
          <a:p>
            <a:pPr>
              <a:defRPr/>
            </a:pPr>
            <a:fld id="{6767A94E-3149-4248-A417-C6DE6C06E2F3}" type="slidenum">
              <a:rPr lang="de-DE"/>
              <a:pPr>
                <a:defRPr/>
              </a:pPr>
              <a:t>‹Nr.›</a:t>
            </a:fld>
            <a:endParaRPr lang="de-DE"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Inhalt nu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cap="all" baseline="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49200" y="1018800"/>
            <a:ext cx="8671689" cy="825104"/>
          </a:xfrm>
        </p:spPr>
        <p:txBody>
          <a:bodyPr/>
          <a:lstStyle>
            <a:lvl1pPr marL="0" indent="0">
              <a:lnSpc>
                <a:spcPts val="2800"/>
              </a:lnSpc>
              <a:spcBef>
                <a:spcPts val="0"/>
              </a:spcBef>
              <a:defRPr>
                <a:solidFill>
                  <a:srgbClr val="00589C"/>
                </a:solidFill>
              </a:defRPr>
            </a:lvl1pPr>
          </a:lstStyle>
          <a:p>
            <a:pPr lvl="0"/>
            <a:r>
              <a:rPr lang="de-DE" smtClean="0"/>
              <a:t>Textmasterformate durch Klicken bearbeiten</a:t>
            </a:r>
          </a:p>
        </p:txBody>
      </p:sp>
      <p:sp>
        <p:nvSpPr>
          <p:cNvPr id="10" name="Textplatzhalter 9"/>
          <p:cNvSpPr>
            <a:spLocks noGrp="1"/>
          </p:cNvSpPr>
          <p:nvPr>
            <p:ph type="body" sz="quarter" idx="13"/>
          </p:nvPr>
        </p:nvSpPr>
        <p:spPr>
          <a:xfrm>
            <a:off x="1285852" y="1981967"/>
            <a:ext cx="7110433" cy="307777"/>
          </a:xfrm>
        </p:spPr>
        <p:txBody>
          <a:bodyPr>
            <a:spAutoFit/>
          </a:bodyPr>
          <a:lstStyle>
            <a:lvl1pPr marL="265113" indent="-265113">
              <a:lnSpc>
                <a:spcPts val="2400"/>
              </a:lnSpc>
              <a:buFont typeface="Arial" pitchFamily="34" charset="0"/>
              <a:buChar char="•"/>
              <a:defRPr sz="1800" b="1" cap="none" baseline="0">
                <a:solidFill>
                  <a:schemeClr val="tx1"/>
                </a:solidFill>
              </a:defRPr>
            </a:lvl1pPr>
            <a:lvl2pPr>
              <a:lnSpc>
                <a:spcPts val="2400"/>
              </a:lnSpc>
              <a:buFont typeface="Arial" pitchFamily="34" charset="0"/>
              <a:buChar char="•"/>
              <a:defRPr b="1"/>
            </a:lvl2pPr>
          </a:lstStyle>
          <a:p>
            <a:pPr lvl="0"/>
            <a:r>
              <a:rPr lang="de-DE" dirty="0" smtClean="0"/>
              <a:t>Textmasterformate durch Klicken</a:t>
            </a:r>
            <a:endParaRPr lang="de-DE" dirty="0"/>
          </a:p>
        </p:txBody>
      </p:sp>
      <p:sp>
        <p:nvSpPr>
          <p:cNvPr id="5" name="Foliennummernplatzhalter 5"/>
          <p:cNvSpPr>
            <a:spLocks noGrp="1"/>
          </p:cNvSpPr>
          <p:nvPr>
            <p:ph type="sldNum" sz="quarter" idx="14"/>
          </p:nvPr>
        </p:nvSpPr>
        <p:spPr/>
        <p:txBody>
          <a:bodyPr/>
          <a:lstStyle>
            <a:lvl1pPr>
              <a:defRPr/>
            </a:lvl1pPr>
          </a:lstStyle>
          <a:p>
            <a:pPr>
              <a:defRPr/>
            </a:pPr>
            <a:fld id="{85252724-5B18-4DA3-BA12-373FD85165B6}" type="slidenum">
              <a:rPr lang="de-DE"/>
              <a:pPr>
                <a:defRPr/>
              </a:pPr>
              <a:t>‹Nr.›</a:t>
            </a:fld>
            <a:endParaRPr lang="de-DE"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00100" y="142875"/>
            <a:ext cx="8229600" cy="439738"/>
          </a:xfrm>
        </p:spPr>
        <p:txBody>
          <a:bodyPr/>
          <a:lstStyle/>
          <a:p>
            <a:r>
              <a:rPr lang="de-DE" smtClean="0"/>
              <a:t>Titelmasterformat durch Klicken bearbeiten</a:t>
            </a:r>
            <a:endParaRPr lang="en-US"/>
          </a:p>
        </p:txBody>
      </p:sp>
      <p:sp>
        <p:nvSpPr>
          <p:cNvPr id="3" name="Inhaltsplatzhalter 2"/>
          <p:cNvSpPr>
            <a:spLocks noGrp="1"/>
          </p:cNvSpPr>
          <p:nvPr>
            <p:ph idx="1"/>
          </p:nvPr>
        </p:nvSpPr>
        <p:spPr>
          <a:xfrm>
            <a:off x="357188" y="1019175"/>
            <a:ext cx="8766175" cy="4778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oliennummernplatzhalter 3"/>
          <p:cNvSpPr>
            <a:spLocks noGrp="1"/>
          </p:cNvSpPr>
          <p:nvPr>
            <p:ph type="sldNum" sz="quarter" idx="10"/>
          </p:nvPr>
        </p:nvSpPr>
        <p:spPr>
          <a:xfrm>
            <a:off x="6394450" y="6464300"/>
            <a:ext cx="2606675" cy="365125"/>
          </a:xfrm>
        </p:spPr>
        <p:txBody>
          <a:bodyPr/>
          <a:lstStyle>
            <a:lvl1pPr>
              <a:defRPr smtClean="0"/>
            </a:lvl1pPr>
          </a:lstStyle>
          <a:p>
            <a:pPr>
              <a:defRPr/>
            </a:pPr>
            <a:fld id="{DF3300F2-60F7-40E5-AABB-549DEAF21BFB}" type="slidenum">
              <a:rPr lang="de-DE"/>
              <a:pPr>
                <a:defRPr/>
              </a:pPr>
              <a:t>‹Nr.›</a:t>
            </a:fld>
            <a:endParaRPr lang="de-DE"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1"/>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144016" y="6520265"/>
            <a:ext cx="899592" cy="337741"/>
          </a:xfrm>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6" name="Foliennummernplatzhalter 5"/>
          <p:cNvSpPr>
            <a:spLocks noGrp="1"/>
          </p:cNvSpPr>
          <p:nvPr>
            <p:ph type="sldNum" sz="quarter" idx="12"/>
          </p:nvPr>
        </p:nvSpPr>
        <p:spPr>
          <a:xfrm>
            <a:off x="8244410" y="6520265"/>
            <a:ext cx="755576" cy="337741"/>
          </a:xfrm>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6"/>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7" name="Foliennummernplatzhalter 6"/>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8" name="Fußzeilenplatzhalter 7"/>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9" name="Foliennummernplatzhalter 8"/>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5" name="Foliennummernplatzhalter 4"/>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xmlns="" val="408689187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3" name="Fußzeilenplatzhalter 2"/>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4" name="Foliennummernplatzhalter 3"/>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7" name="Foliennummernplatzhalter 6"/>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7" name="Foliennummernplatzhalter 6"/>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5F788756-06ED-4D0F-B2EA-705234E79710}" type="datetime1">
              <a:rPr lang="de-DE" smtClean="0">
                <a:solidFill>
                  <a:prstClr val="black">
                    <a:tint val="75000"/>
                  </a:prstClr>
                </a:solidFill>
              </a:rPr>
              <a:pPr/>
              <a:t>09.03.2012</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640960" cy="928124"/>
          </a:xfrm>
        </p:spPr>
        <p:txBody>
          <a:bodyPr/>
          <a:lstStyle>
            <a:lvl1pPr>
              <a:defRPr>
                <a:solidFill>
                  <a:schemeClr val="tx2"/>
                </a:solidFill>
              </a:defRPr>
            </a:lvl1pPr>
          </a:lstStyle>
          <a:p>
            <a:r>
              <a:rPr lang="de-DE" smtClean="0"/>
              <a:t>Titelmasterformat durch Klicken bearbeiten</a:t>
            </a:r>
            <a:endParaRPr lang="en-US"/>
          </a:p>
        </p:txBody>
      </p:sp>
      <p:sp>
        <p:nvSpPr>
          <p:cNvPr id="3" name="Inhaltsplatzhalter 2"/>
          <p:cNvSpPr>
            <a:spLocks noGrp="1"/>
          </p:cNvSpPr>
          <p:nvPr>
            <p:ph idx="1"/>
          </p:nvPr>
        </p:nvSpPr>
        <p:spPr>
          <a:xfrm>
            <a:off x="251520" y="1412776"/>
            <a:ext cx="8640960" cy="4968552"/>
          </a:xfrm>
        </p:spPr>
        <p:txBody>
          <a:bodyPr/>
          <a:lstStyle>
            <a:lvl1pPr>
              <a:buClr>
                <a:srgbClr val="00589C"/>
              </a:buClr>
              <a:defRPr/>
            </a:lvl1pPr>
            <a:lvl3pPr>
              <a:buClr>
                <a:srgbClr val="BECD00"/>
              </a:buClr>
              <a:defRPr/>
            </a:lvl3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7485950" y="6448251"/>
            <a:ext cx="1046490" cy="365125"/>
          </a:xfrm>
        </p:spPr>
        <p:txBody>
          <a:bodyPr/>
          <a:lstStyle/>
          <a:p>
            <a:fld id="{3E12E877-ECF0-4108-A913-39B8D4AF04EC}" type="datetime1">
              <a:rPr lang="de-DE" smtClean="0">
                <a:solidFill>
                  <a:prstClr val="black">
                    <a:tint val="75000"/>
                  </a:prstClr>
                </a:solidFill>
              </a:rPr>
              <a:pPr/>
              <a:t>09.03.2012</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7" name="Grafik 6" descr="Wissenschaftl_Info_ab_Willkommen.bmp"/>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191259E-8434-42FC-BB32-BC6372271288}" type="datetime1">
              <a:rPr lang="de-DE" smtClean="0">
                <a:solidFill>
                  <a:prstClr val="black">
                    <a:tint val="75000"/>
                  </a:prstClr>
                </a:solidFill>
              </a:rPr>
              <a:pPr/>
              <a:t>09.03.2012</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1F85D874-E51D-4681-907A-64123582CAE0}" type="datetime1">
              <a:rPr lang="de-DE" smtClean="0">
                <a:solidFill>
                  <a:prstClr val="black">
                    <a:tint val="75000"/>
                  </a:prstClr>
                </a:solidFill>
              </a:rPr>
              <a:pPr/>
              <a:t>09.03.2012</a:t>
            </a:fld>
            <a:endParaRPr lang="en-US">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7" name="Foliennummernplatzhalter 6"/>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357158" y="1860544"/>
            <a:ext cx="41402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357158" y="2643183"/>
            <a:ext cx="4140230" cy="34829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857364"/>
            <a:ext cx="4141817" cy="642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643181"/>
            <a:ext cx="4141817" cy="34829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6B9216F7-DF9F-46C5-9ADC-CC384475B986}" type="datetime1">
              <a:rPr lang="de-DE" smtClean="0">
                <a:solidFill>
                  <a:prstClr val="black">
                    <a:tint val="75000"/>
                  </a:prstClr>
                </a:solidFill>
              </a:rPr>
              <a:pPr/>
              <a:t>09.03.2012</a:t>
            </a:fld>
            <a:endParaRPr lang="en-US">
              <a:solidFill>
                <a:prstClr val="black">
                  <a:tint val="75000"/>
                </a:prstClr>
              </a:solidFill>
            </a:endParaRPr>
          </a:p>
        </p:txBody>
      </p:sp>
      <p:sp>
        <p:nvSpPr>
          <p:cNvPr id="8" name="Fußzeilenplatzhalter 7"/>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9" name="Foliennummernplatzhalter 8"/>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84396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0AFFC55E-8048-45F8-A05D-6D22B17FD0AA}" type="datetime1">
              <a:rPr lang="de-DE" smtClean="0">
                <a:solidFill>
                  <a:prstClr val="black">
                    <a:tint val="75000"/>
                  </a:prstClr>
                </a:solidFill>
              </a:rPr>
              <a:pPr/>
              <a:t>09.03.2012</a:t>
            </a:fld>
            <a:endParaRPr lang="en-US">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5" name="Foliennummernplatzhalter 4"/>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170B12C-60D4-4B20-8758-38D069298A0A}" type="datetime1">
              <a:rPr lang="de-DE" smtClean="0">
                <a:solidFill>
                  <a:prstClr val="black">
                    <a:tint val="75000"/>
                  </a:prstClr>
                </a:solidFill>
              </a:rPr>
              <a:pPr/>
              <a:t>09.03.2012</a:t>
            </a:fld>
            <a:endParaRPr lang="en-US">
              <a:solidFill>
                <a:prstClr val="black">
                  <a:tint val="75000"/>
                </a:prstClr>
              </a:solidFill>
            </a:endParaRPr>
          </a:p>
        </p:txBody>
      </p:sp>
      <p:sp>
        <p:nvSpPr>
          <p:cNvPr id="3" name="Fußzeilenplatzhalter 2"/>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4" name="Foliennummernplatzhalter 3"/>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1D83EEC-439D-448E-8B84-1F329A3F0FB6}" type="datetime1">
              <a:rPr lang="de-DE" smtClean="0">
                <a:solidFill>
                  <a:prstClr val="black">
                    <a:tint val="75000"/>
                  </a:prstClr>
                </a:solidFill>
              </a:rPr>
              <a:pPr/>
              <a:t>09.03.2012</a:t>
            </a:fld>
            <a:endParaRPr lang="en-US">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7" name="Foliennummernplatzhalter 6"/>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EF98C9A-9758-4572-AEF5-FE9F8FB08C0C}" type="datetime1">
              <a:rPr lang="de-DE" smtClean="0">
                <a:solidFill>
                  <a:prstClr val="black">
                    <a:tint val="75000"/>
                  </a:prstClr>
                </a:solidFill>
              </a:rPr>
              <a:pPr/>
              <a:t>09.03.2012</a:t>
            </a:fld>
            <a:endParaRPr lang="en-US">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7" name="Foliennummernplatzhalter 6"/>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B66DDA49-B946-480B-AB05-48E24270A5EC}" type="datetime1">
              <a:rPr lang="de-DE" smtClean="0">
                <a:solidFill>
                  <a:prstClr val="black">
                    <a:tint val="75000"/>
                  </a:prstClr>
                </a:solidFill>
              </a:rPr>
              <a:pPr/>
              <a:t>09.03.2012</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C890B5C0-E4DD-4833-96D6-14ADD9A10560}" type="datetime1">
              <a:rPr lang="de-DE" smtClean="0">
                <a:solidFill>
                  <a:prstClr val="black">
                    <a:tint val="75000"/>
                  </a:prstClr>
                </a:solidFill>
              </a:rPr>
              <a:pPr/>
              <a:t>09.03.2012</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xmlns="" val="230365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144016" y="6520265"/>
            <a:ext cx="899592" cy="337741"/>
          </a:xfrm>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a:xfrm>
            <a:off x="8244410" y="6520265"/>
            <a:ext cx="755576" cy="337741"/>
          </a:xfrm>
        </p:spPr>
        <p:txBody>
          <a:bodyPr/>
          <a:lstStyle/>
          <a:p>
            <a:fld id="{0041937D-42C5-4FC7-9975-B1A9E4521C38}"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xmlns="" val="348293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4250394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0203" y="103189"/>
            <a:ext cx="2132013" cy="5667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82578" y="103189"/>
            <a:ext cx="6245225" cy="56673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273025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92100" y="103188"/>
            <a:ext cx="8520113" cy="544512"/>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82575" y="977903"/>
            <a:ext cx="4183063" cy="47926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18038" y="977900"/>
            <a:ext cx="4184650" cy="2319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18038" y="3449644"/>
            <a:ext cx="4184650" cy="23209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28444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4854977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A07EDC44-1DCB-4964-A886-D3AB99215EFA}" type="slidenum">
              <a:rPr lang="en-US"/>
              <a:pPr/>
              <a:t>‹Nr.›</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AFB42D6F-262A-4EE9-B21A-76511AC7F697}" type="slidenum">
              <a:rPr lang="en-US"/>
              <a:pPr/>
              <a:t>‹Nr.›</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00CA4227-90CD-4A97-A231-8BE2199AB6AE}" type="slidenum">
              <a:rPr lang="en-US"/>
              <a:pPr/>
              <a:t>‹Nr.›</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6" name="Rectangle 12"/>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7" name="Rectangle 13"/>
          <p:cNvSpPr>
            <a:spLocks noGrp="1" noChangeArrowheads="1"/>
          </p:cNvSpPr>
          <p:nvPr>
            <p:ph type="sldNum" sz="quarter" idx="12"/>
          </p:nvPr>
        </p:nvSpPr>
        <p:spPr>
          <a:xfrm>
            <a:off x="6553200" y="6245225"/>
            <a:ext cx="2133600" cy="476250"/>
          </a:xfrm>
        </p:spPr>
        <p:txBody>
          <a:bodyPr/>
          <a:lstStyle>
            <a:lvl1pPr>
              <a:defRPr/>
            </a:lvl1pPr>
          </a:lstStyle>
          <a:p>
            <a:fld id="{D1BF20D8-7816-44F6-803B-10E059702124}" type="slidenum">
              <a:rPr lang="en-US"/>
              <a:pPr/>
              <a:t>‹Nr.›</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8"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9" name="Rectangle 6"/>
          <p:cNvSpPr>
            <a:spLocks noGrp="1" noChangeArrowheads="1"/>
          </p:cNvSpPr>
          <p:nvPr>
            <p:ph type="sldNum" sz="quarter" idx="12"/>
          </p:nvPr>
        </p:nvSpPr>
        <p:spPr>
          <a:xfrm>
            <a:off x="6553200" y="6245225"/>
            <a:ext cx="2133600" cy="476250"/>
          </a:xfrm>
        </p:spPr>
        <p:txBody>
          <a:bodyPr/>
          <a:lstStyle>
            <a:lvl1pPr>
              <a:defRPr/>
            </a:lvl1pPr>
          </a:lstStyle>
          <a:p>
            <a:fld id="{BDB153C0-D2A6-4975-AD27-71CD5C3D47B9}"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6"/>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4"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5" name="Rectangle 6"/>
          <p:cNvSpPr>
            <a:spLocks noGrp="1" noChangeArrowheads="1"/>
          </p:cNvSpPr>
          <p:nvPr>
            <p:ph type="sldNum" sz="quarter" idx="12"/>
          </p:nvPr>
        </p:nvSpPr>
        <p:spPr>
          <a:xfrm>
            <a:off x="6553200" y="6245225"/>
            <a:ext cx="2133600" cy="476250"/>
          </a:xfrm>
        </p:spPr>
        <p:txBody>
          <a:bodyPr/>
          <a:lstStyle>
            <a:lvl1pPr>
              <a:defRPr/>
            </a:lvl1pPr>
          </a:lstStyle>
          <a:p>
            <a:fld id="{8F4F31B4-7DA3-40A6-9A58-DA362EDD12EB}" type="slidenum">
              <a:rPr lang="en-US"/>
              <a:pPr/>
              <a:t>‹Nr.›</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3"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4" name="Rectangle 6"/>
          <p:cNvSpPr>
            <a:spLocks noGrp="1" noChangeArrowheads="1"/>
          </p:cNvSpPr>
          <p:nvPr>
            <p:ph type="sldNum" sz="quarter" idx="12"/>
          </p:nvPr>
        </p:nvSpPr>
        <p:spPr>
          <a:xfrm>
            <a:off x="6553200" y="6245225"/>
            <a:ext cx="2133600" cy="476250"/>
          </a:xfrm>
        </p:spPr>
        <p:txBody>
          <a:bodyPr/>
          <a:lstStyle>
            <a:lvl1pPr>
              <a:defRPr/>
            </a:lvl1pPr>
          </a:lstStyle>
          <a:p>
            <a:fld id="{31079799-0E9E-469B-AB9E-AB39E50E864D}" type="slidenum">
              <a:rPr lang="en-US"/>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6" name="Rectangle 12"/>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7" name="Rectangle 13"/>
          <p:cNvSpPr>
            <a:spLocks noGrp="1" noChangeArrowheads="1"/>
          </p:cNvSpPr>
          <p:nvPr>
            <p:ph type="sldNum" sz="quarter" idx="12"/>
          </p:nvPr>
        </p:nvSpPr>
        <p:spPr>
          <a:xfrm>
            <a:off x="6553200" y="6245225"/>
            <a:ext cx="2133600" cy="476250"/>
          </a:xfrm>
        </p:spPr>
        <p:txBody>
          <a:bodyPr/>
          <a:lstStyle>
            <a:lvl1pPr>
              <a:defRPr/>
            </a:lvl1pPr>
          </a:lstStyle>
          <a:p>
            <a:fld id="{DA3C8901-5C18-47C5-AD93-FAFD42FF6801}" type="slidenum">
              <a:rPr lang="en-US"/>
              <a:pPr/>
              <a:t>‹Nr.›</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6" name="Rectangle 12"/>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7" name="Rectangle 13"/>
          <p:cNvSpPr>
            <a:spLocks noGrp="1" noChangeArrowheads="1"/>
          </p:cNvSpPr>
          <p:nvPr>
            <p:ph type="sldNum" sz="quarter" idx="12"/>
          </p:nvPr>
        </p:nvSpPr>
        <p:spPr>
          <a:xfrm>
            <a:off x="6553200" y="6245225"/>
            <a:ext cx="2133600" cy="476250"/>
          </a:xfrm>
        </p:spPr>
        <p:txBody>
          <a:bodyPr/>
          <a:lstStyle>
            <a:lvl1pPr>
              <a:defRPr/>
            </a:lvl1pPr>
          </a:lstStyle>
          <a:p>
            <a:fld id="{C7F98974-0385-4B6E-9CD7-A480FD7D6506}" type="slidenum">
              <a:rPr lang="en-US"/>
              <a:pPr/>
              <a:t>‹Nr.›</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31A1156B-C209-4CD5-A6F6-F7A121AD773F}" type="slidenum">
              <a:rPr lang="en-US"/>
              <a:pPr/>
              <a:t>‹Nr.›</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p:spPr>
        <p:txBody>
          <a:bodyPr rtlCol="0"/>
          <a:lstStyle>
            <a:lvl1pPr>
              <a:defRPr>
                <a:solidFill>
                  <a:schemeClr val="bg1">
                    <a:lumMod val="75000"/>
                  </a:schemeClr>
                </a:solidFill>
                <a:latin typeface="Arial"/>
                <a:ea typeface="ＭＳ Ｐゴシック" charset="0"/>
                <a:cs typeface="Arial"/>
              </a:defRPr>
            </a:lvl1p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smtClean="0"/>
              <a:t>FLS 2012 | Summary eSources | Carlos Hernandez-Garcia and Thorsten Kamps</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ED5AC96E-DD8A-4EB9-98B5-8326A058B12B}" type="slidenum">
              <a:rPr lang="en-US"/>
              <a:pPr/>
              <a:t>‹Nr.›</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1"/>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4"/>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r>
              <a:rPr lang="de-DE" smtClean="0"/>
              <a:t>09.05.2012</a:t>
            </a:r>
            <a:endParaRPr lang="en-US"/>
          </a:p>
        </p:txBody>
      </p:sp>
      <p:sp>
        <p:nvSpPr>
          <p:cNvPr id="6" name="Fußzeilenplatzhalter 5"/>
          <p:cNvSpPr>
            <a:spLocks noGrp="1"/>
          </p:cNvSpPr>
          <p:nvPr>
            <p:ph type="ftr" sz="quarter" idx="11"/>
          </p:nvPr>
        </p:nvSpPr>
        <p:spPr/>
        <p:txBody>
          <a:bodyPr/>
          <a:lstStyle/>
          <a:p>
            <a:r>
              <a:rPr lang="en-US" smtClean="0"/>
              <a:t>FLS 2012 | Summary eSources | Carlos Hernandez-Garcia and Thorsten Kamps</a:t>
            </a:r>
            <a:endParaRPr lang="en-US"/>
          </a:p>
        </p:txBody>
      </p:sp>
      <p:sp>
        <p:nvSpPr>
          <p:cNvPr id="7" name="Foliennummernplatzhalter 6"/>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4"/>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9"/>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9"/>
            <a:ext cx="8229600" cy="58515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813064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4"/>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9"/>
            <a:ext cx="4038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295740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1"/>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r>
              <a:rPr lang="de-DE" smtClean="0"/>
              <a:t>09.05.2012</a:t>
            </a:r>
            <a:endParaRPr lang="en-US"/>
          </a:p>
        </p:txBody>
      </p:sp>
      <p:sp>
        <p:nvSpPr>
          <p:cNvPr id="8" name="Fußzeilenplatzhalter 7"/>
          <p:cNvSpPr>
            <a:spLocks noGrp="1"/>
          </p:cNvSpPr>
          <p:nvPr>
            <p:ph type="ftr" sz="quarter" idx="11"/>
          </p:nvPr>
        </p:nvSpPr>
        <p:spPr/>
        <p:txBody>
          <a:bodyPr/>
          <a:lstStyle/>
          <a:p>
            <a:r>
              <a:rPr lang="en-US" smtClean="0"/>
              <a:t>FLS 2012 | Summary eSources | Carlos Hernandez-Garcia and Thorsten Kamps</a:t>
            </a:r>
            <a:endParaRPr lang="en-US"/>
          </a:p>
        </p:txBody>
      </p:sp>
      <p:sp>
        <p:nvSpPr>
          <p:cNvPr id="9" name="Foliennummernplatzhalter 8"/>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4"/>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4"/>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9"/>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r>
              <a:rPr lang="de-DE" smtClean="0"/>
              <a:t>09.05.2012</a:t>
            </a:r>
            <a:endParaRPr lang="en-US"/>
          </a:p>
        </p:txBody>
      </p:sp>
      <p:sp>
        <p:nvSpPr>
          <p:cNvPr id="4" name="Fußzeilenplatzhalter 3"/>
          <p:cNvSpPr>
            <a:spLocks noGrp="1"/>
          </p:cNvSpPr>
          <p:nvPr>
            <p:ph type="ftr" sz="quarter" idx="11"/>
          </p:nvPr>
        </p:nvSpPr>
        <p:spPr/>
        <p:txBody>
          <a:bodyPr/>
          <a:lstStyle/>
          <a:p>
            <a:r>
              <a:rPr lang="en-US" smtClean="0"/>
              <a:t>FLS 2012 | Summary eSources | Carlos Hernandez-Garcia and Thorsten Kamps</a:t>
            </a:r>
            <a:endParaRPr lang="en-US"/>
          </a:p>
        </p:txBody>
      </p:sp>
      <p:sp>
        <p:nvSpPr>
          <p:cNvPr id="5" name="Foliennummernplatzhalter 4"/>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9"/>
            <a:ext cx="8229600" cy="58515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8130643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4"/>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9"/>
            <a:ext cx="4038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295740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5" y="2130525"/>
            <a:ext cx="7772977" cy="146937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026" y="3885640"/>
            <a:ext cx="6401955" cy="1753721"/>
          </a:xfrm>
        </p:spPr>
        <p:txBody>
          <a:bodyPr/>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smtClean="0"/>
              <a:t>Click to edit Master subtitle style</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4E5217B4-E503-4858-97E6-AEF88286514C}"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0099"/>
                </a:solidFill>
              </a:defRPr>
            </a:lvl1pPr>
            <a:lvl2pPr>
              <a:defRPr>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6"/>
          <p:cNvSpPr>
            <a:spLocks noGrp="1" noChangeArrowheads="1"/>
          </p:cNvSpPr>
          <p:nvPr>
            <p:ph type="sldNum" sz="quarter" idx="10"/>
          </p:nvPr>
        </p:nvSpPr>
        <p:spPr>
          <a:ln/>
        </p:spPr>
        <p:txBody>
          <a:bodyPr/>
          <a:lstStyle>
            <a:lvl1pPr>
              <a:defRPr/>
            </a:lvl1pPr>
          </a:lstStyle>
          <a:p>
            <a:pPr>
              <a:defRPr/>
            </a:pPr>
            <a:fld id="{60361ABC-6691-4860-B917-C297F6670919}"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
        <p:nvSpPr>
          <p:cNvPr id="4" name="Rectangle 26"/>
          <p:cNvSpPr>
            <a:spLocks noGrp="1" noChangeArrowheads="1"/>
          </p:cNvSpPr>
          <p:nvPr>
            <p:ph type="sldNum" sz="quarter" idx="10"/>
          </p:nvPr>
        </p:nvSpPr>
        <p:spPr>
          <a:ln/>
        </p:spPr>
        <p:txBody>
          <a:bodyPr/>
          <a:lstStyle>
            <a:lvl1pPr>
              <a:defRPr/>
            </a:lvl1pPr>
          </a:lstStyle>
          <a:p>
            <a:pPr>
              <a:defRPr/>
            </a:pPr>
            <a:fld id="{1ABBC120-19CA-4D5B-B31C-B7EF544A747E}"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3455" y="1546412"/>
            <a:ext cx="3810000" cy="416858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46412"/>
            <a:ext cx="3810000" cy="416858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sldNum" sz="quarter" idx="10"/>
          </p:nvPr>
        </p:nvSpPr>
        <p:spPr>
          <a:ln/>
        </p:spPr>
        <p:txBody>
          <a:bodyPr/>
          <a:lstStyle>
            <a:lvl1pPr>
              <a:defRPr/>
            </a:lvl1pPr>
          </a:lstStyle>
          <a:p>
            <a:pPr>
              <a:defRPr/>
            </a:pPr>
            <a:fld id="{375E9BE6-3C36-4D02-9470-6580087365B3}"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2"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92"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92"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sldNum" sz="quarter" idx="10"/>
          </p:nvPr>
        </p:nvSpPr>
        <p:spPr>
          <a:ln/>
        </p:spPr>
        <p:txBody>
          <a:bodyPr/>
          <a:lstStyle>
            <a:lvl1pPr>
              <a:defRPr/>
            </a:lvl1pPr>
          </a:lstStyle>
          <a:p>
            <a:pPr>
              <a:defRPr/>
            </a:pPr>
            <a:fld id="{193A8C4B-8A67-450B-B07F-70B915C4AD9F}"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sldNum" sz="quarter" idx="10"/>
          </p:nvPr>
        </p:nvSpPr>
        <p:spPr>
          <a:ln/>
        </p:spPr>
        <p:txBody>
          <a:bodyPr/>
          <a:lstStyle>
            <a:lvl1pPr>
              <a:defRPr/>
            </a:lvl1pPr>
          </a:lstStyle>
          <a:p>
            <a:pPr>
              <a:defRPr/>
            </a:pPr>
            <a:fld id="{F984704C-937A-4D8F-9E72-4BB2ABBE599F}"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1D2D460E-6667-40CB-972C-22C5EA29FDDE}"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3"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26"/>
          <p:cNvSpPr>
            <a:spLocks noGrp="1" noChangeArrowheads="1"/>
          </p:cNvSpPr>
          <p:nvPr>
            <p:ph type="sldNum" sz="quarter" idx="10"/>
          </p:nvPr>
        </p:nvSpPr>
        <p:spPr>
          <a:ln/>
        </p:spPr>
        <p:txBody>
          <a:bodyPr/>
          <a:lstStyle>
            <a:lvl1pPr>
              <a:defRPr/>
            </a:lvl1pPr>
          </a:lstStyle>
          <a:p>
            <a:pPr>
              <a:defRPr/>
            </a:pPr>
            <a:fld id="{6381713B-81C5-4C10-B50A-BE95AD278C67}"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09.05.2012</a:t>
            </a:r>
            <a:endParaRPr lang="en-US"/>
          </a:p>
        </p:txBody>
      </p:sp>
      <p:sp>
        <p:nvSpPr>
          <p:cNvPr id="3" name="Fußzeilenplatzhalter 2"/>
          <p:cNvSpPr>
            <a:spLocks noGrp="1"/>
          </p:cNvSpPr>
          <p:nvPr>
            <p:ph type="ftr" sz="quarter" idx="11"/>
          </p:nvPr>
        </p:nvSpPr>
        <p:spPr/>
        <p:txBody>
          <a:bodyPr/>
          <a:lstStyle/>
          <a:p>
            <a:r>
              <a:rPr lang="en-US" smtClean="0"/>
              <a:t>FLS 2012 | Summary eSources | Carlos Hernandez-Garcia and Thorsten Kamps</a:t>
            </a:r>
            <a:endParaRPr lang="en-US"/>
          </a:p>
        </p:txBody>
      </p:sp>
      <p:sp>
        <p:nvSpPr>
          <p:cNvPr id="4" name="Foliennummernplatzhalter 3"/>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5" y="4800327"/>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5"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smtClean="0"/>
          </a:p>
        </p:txBody>
      </p:sp>
      <p:sp>
        <p:nvSpPr>
          <p:cNvPr id="4" name="Text Placeholder 3"/>
          <p:cNvSpPr>
            <a:spLocks noGrp="1"/>
          </p:cNvSpPr>
          <p:nvPr>
            <p:ph type="body" sz="half" idx="2"/>
          </p:nvPr>
        </p:nvSpPr>
        <p:spPr>
          <a:xfrm>
            <a:off x="1792435"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26"/>
          <p:cNvSpPr>
            <a:spLocks noGrp="1" noChangeArrowheads="1"/>
          </p:cNvSpPr>
          <p:nvPr>
            <p:ph type="sldNum" sz="quarter" idx="10"/>
          </p:nvPr>
        </p:nvSpPr>
        <p:spPr>
          <a:ln/>
        </p:spPr>
        <p:txBody>
          <a:bodyPr/>
          <a:lstStyle>
            <a:lvl1pPr>
              <a:defRPr/>
            </a:lvl1pPr>
          </a:lstStyle>
          <a:p>
            <a:pPr>
              <a:defRPr/>
            </a:pPr>
            <a:fld id="{A10FE612-BB8B-4C60-B11D-65CACE0B208C}"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A297AEAC-6E9E-4079-B98E-3741E3542633}"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321" y="201706"/>
            <a:ext cx="1956955" cy="55132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3458" y="201706"/>
            <a:ext cx="5732318" cy="5513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CA31AD31-7847-4FD6-86F9-2867897BA0C0}" type="slidenum">
              <a:rPr lang="en-US">
                <a:solidFill>
                  <a:srgbClr val="808080"/>
                </a:solidFill>
              </a:rPr>
              <a:pPr>
                <a:defRPr/>
              </a:pPr>
              <a:t>‹Nr.›</a:t>
            </a:fld>
            <a:endParaRPr lang="en-US">
              <a:solidFill>
                <a:srgbClr val="80808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642854C-0027-48F7-A06F-41907D6CF996}"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a:solidFill>
            <a:srgbClr val="FFCCFF"/>
          </a:solidFill>
        </p:spPr>
        <p:txBody>
          <a:bodyPr>
            <a:normAutofit/>
          </a:bodyPr>
          <a:lstStyle>
            <a:lvl1pPr>
              <a:defRPr sz="36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107504" y="692696"/>
            <a:ext cx="8856984" cy="5832648"/>
          </a:xfrm>
        </p:spPr>
        <p:txBody>
          <a:bodyPr/>
          <a:lstStyle>
            <a:lvl1pPr>
              <a:defRPr sz="2800"/>
            </a:lvl1pPr>
            <a:lvl2pPr>
              <a:defRPr sz="2400"/>
            </a:lvl2pPr>
            <a:lvl3pPr>
              <a:defRPr sz="2000"/>
            </a:lvl3pPr>
            <a:lvl4pPr>
              <a:defRPr sz="1800"/>
            </a:lvl4pPr>
            <a:lvl5pPr>
              <a:defRPr sz="16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a:xfrm>
            <a:off x="2491584" y="6591703"/>
            <a:ext cx="1648371" cy="293687"/>
          </a:xfrm>
        </p:spPr>
        <p:txBody>
          <a:bodyPr/>
          <a:lstStyle>
            <a:lvl1pPr algn="l">
              <a:defRPr sz="1200">
                <a:solidFill>
                  <a:schemeClr val="tx1">
                    <a:tint val="75000"/>
                  </a:schemeClr>
                </a:solidFill>
              </a:defRPr>
            </a:lvl1pPr>
          </a:lstStyle>
          <a:p>
            <a:pPr>
              <a:defRPr/>
            </a:pPr>
            <a:r>
              <a:rPr lang="de-DE" altLang="ja-JP" smtClean="0">
                <a:solidFill>
                  <a:prstClr val="black">
                    <a:tint val="75000"/>
                  </a:prstClr>
                </a:solidFill>
              </a:rPr>
              <a:t>09.05.2012</a:t>
            </a:r>
            <a:endParaRPr lang="en-US" altLang="ja-JP" dirty="0">
              <a:solidFill>
                <a:prstClr val="black">
                  <a:tint val="75000"/>
                </a:prstClr>
              </a:solidFill>
            </a:endParaRPr>
          </a:p>
        </p:txBody>
      </p:sp>
      <p:sp>
        <p:nvSpPr>
          <p:cNvPr id="5" name="フッター プレースホルダ 4"/>
          <p:cNvSpPr>
            <a:spLocks noGrp="1"/>
          </p:cNvSpPr>
          <p:nvPr>
            <p:ph type="ftr" sz="quarter" idx="11"/>
          </p:nvPr>
        </p:nvSpPr>
        <p:spPr>
          <a:xfrm>
            <a:off x="4283968" y="6597352"/>
            <a:ext cx="3096344" cy="288032"/>
          </a:xfrm>
        </p:spPr>
        <p:txBody>
          <a:bodyPr/>
          <a:lstStyle>
            <a:lvl1pPr algn="ctr">
              <a:defRPr sz="1200" i="1">
                <a:solidFill>
                  <a:schemeClr val="tx1">
                    <a:tint val="75000"/>
                  </a:schemeClr>
                </a:solidFill>
              </a:defRPr>
            </a:lvl1pPr>
          </a:lstStyle>
          <a:p>
            <a:pPr>
              <a:defRPr/>
            </a:pPr>
            <a:r>
              <a:rPr lang="en-US" altLang="ja-JP" smtClean="0">
                <a:solidFill>
                  <a:prstClr val="black">
                    <a:tint val="75000"/>
                  </a:prstClr>
                </a:solidFill>
              </a:rPr>
              <a:t>FLS 2012 | Summary eSources | Carlos Hernandez-Garcia and Thorsten Kamps</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7452320" y="6599634"/>
            <a:ext cx="762993" cy="285750"/>
          </a:xfrm>
        </p:spPr>
        <p:txBody>
          <a:bodyPr/>
          <a:lstStyle>
            <a:lvl1pPr algn="r">
              <a:defRPr sz="1200">
                <a:solidFill>
                  <a:schemeClr val="tx1">
                    <a:tint val="75000"/>
                  </a:schemeClr>
                </a:solidFill>
              </a:defRPr>
            </a:lvl1pPr>
          </a:lstStyle>
          <a:p>
            <a:pPr>
              <a:defRPr/>
            </a:pPr>
            <a:fld id="{ABEED51B-F4B1-408E-9118-5A19A76712B2}"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142860"/>
            <a:ext cx="8229600" cy="642934"/>
          </a:xfrm>
          <a:solidFill>
            <a:schemeClr val="accent4">
              <a:lumMod val="20000"/>
              <a:lumOff val="80000"/>
            </a:schemeClr>
          </a:solidFill>
        </p:spPr>
        <p:txBody>
          <a:bodyPr>
            <a:normAutofit/>
          </a:bodyPr>
          <a:lstStyle>
            <a:lvl1pPr>
              <a:defRPr sz="3600"/>
            </a:lvl1pPr>
          </a:lstStyle>
          <a:p>
            <a:r>
              <a:rPr lang="ja-JP" altLang="en-US" dirty="0" smtClean="0"/>
              <a:t>マスタ タイトルの書式設定</a:t>
            </a:r>
            <a:endParaRPr lang="ja-JP" altLang="en-US" dirty="0"/>
          </a:p>
        </p:txBody>
      </p:sp>
      <p:sp>
        <p:nvSpPr>
          <p:cNvPr id="3" name="日付プレースホルダ 3"/>
          <p:cNvSpPr>
            <a:spLocks noGrp="1"/>
          </p:cNvSpPr>
          <p:nvPr>
            <p:ph type="dt" sz="half" idx="10"/>
          </p:nvPr>
        </p:nvSpPr>
        <p:spPr/>
        <p:txBody>
          <a:bodyPr/>
          <a:lstStyle>
            <a:lvl1pPr algn="l">
              <a:defRPr sz="1200">
                <a:solidFill>
                  <a:schemeClr val="tx1">
                    <a:tint val="75000"/>
                  </a:schemeClr>
                </a:solidFill>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4" name="フッター プレースホルダ 4"/>
          <p:cNvSpPr>
            <a:spLocks noGrp="1"/>
          </p:cNvSpPr>
          <p:nvPr>
            <p:ph type="ftr" sz="quarter" idx="11"/>
          </p:nvPr>
        </p:nvSpPr>
        <p:spPr>
          <a:xfrm>
            <a:off x="4500563" y="6429381"/>
            <a:ext cx="2714625" cy="365125"/>
          </a:xfrm>
        </p:spPr>
        <p:txBody>
          <a:bodyPr/>
          <a:lstStyle>
            <a:lvl1pPr algn="ctr">
              <a:defRPr sz="1200" i="1">
                <a:solidFill>
                  <a:schemeClr val="tx1">
                    <a:tint val="75000"/>
                  </a:schemeClr>
                </a:solidFill>
              </a:defRPr>
            </a:lvl1pPr>
          </a:lstStyle>
          <a:p>
            <a:pPr>
              <a:defRPr/>
            </a:pPr>
            <a:r>
              <a:rPr lang="en-US"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lgn="r">
              <a:defRPr sz="1200">
                <a:solidFill>
                  <a:schemeClr val="tx1">
                    <a:tint val="75000"/>
                  </a:schemeClr>
                </a:solidFill>
              </a:defRPr>
            </a:lvl1pPr>
          </a:lstStyle>
          <a:p>
            <a:pPr>
              <a:defRPr/>
            </a:pPr>
            <a:fld id="{A63707CF-0D52-427A-BDDD-DC4391AFE76E}"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de-DE"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3AEFD3D-A581-4294-B4A4-C4C8D8BE4A24}"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pPr>
              <a:defRPr/>
            </a:pPr>
            <a:r>
              <a:rPr lang="de-DE"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lvl1pPr>
          </a:lstStyle>
          <a:p>
            <a:pPr>
              <a:defRPr/>
            </a:pPr>
            <a:fld id="{EC5A96E3-8DFA-4152-AD96-6A9F09ED4587}"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lvl1pPr>
              <a:defRPr/>
            </a:lvl1pPr>
          </a:lstStyle>
          <a:p>
            <a:pPr>
              <a:defRPr/>
            </a:pPr>
            <a:r>
              <a:rPr lang="de-DE"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lvl1pPr>
              <a:defRPr/>
            </a:lvl1pPr>
          </a:lstStyle>
          <a:p>
            <a:pPr>
              <a:defRPr/>
            </a:pPr>
            <a:fld id="{15689D50-42C1-4039-8CE0-EF727D8E24E1}"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lvl1pPr>
              <a:defRPr/>
            </a:lvl1pPr>
          </a:lstStyle>
          <a:p>
            <a:pPr>
              <a:defRPr/>
            </a:pPr>
            <a:r>
              <a:rPr lang="de-DE"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lvl1pPr>
              <a:defRPr/>
            </a:lvl1pPr>
          </a:lstStyle>
          <a:p>
            <a:pPr>
              <a:defRPr/>
            </a:pPr>
            <a:fld id="{DE55BDAF-FD50-4619-89DF-10D5057B559F}"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09.05.2012</a:t>
            </a:r>
            <a:endParaRPr lang="en-US"/>
          </a:p>
        </p:txBody>
      </p:sp>
      <p:sp>
        <p:nvSpPr>
          <p:cNvPr id="6" name="Fußzeilenplatzhalter 5"/>
          <p:cNvSpPr>
            <a:spLocks noGrp="1"/>
          </p:cNvSpPr>
          <p:nvPr>
            <p:ph type="ftr" sz="quarter" idx="11"/>
          </p:nvPr>
        </p:nvSpPr>
        <p:spPr/>
        <p:txBody>
          <a:bodyPr/>
          <a:lstStyle/>
          <a:p>
            <a:r>
              <a:rPr lang="en-US" smtClean="0"/>
              <a:t>FLS 2012 | Summary eSources | Carlos Hernandez-Garcia and Thorsten Kamps</a:t>
            </a:r>
            <a:endParaRPr lang="en-US"/>
          </a:p>
        </p:txBody>
      </p:sp>
      <p:sp>
        <p:nvSpPr>
          <p:cNvPr id="7" name="Foliennummernplatzhalter 6"/>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lvl1pPr>
              <a:defRPr/>
            </a:lvl1pPr>
          </a:lstStyle>
          <a:p>
            <a:pPr>
              <a:defRPr/>
            </a:pPr>
            <a:r>
              <a:rPr lang="de-DE"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lvl1pPr>
              <a:defRPr/>
            </a:lvl1pPr>
          </a:lstStyle>
          <a:p>
            <a:pPr>
              <a:defRPr/>
            </a:pPr>
            <a:fld id="{0C00DE76-020B-44C4-85AC-A1EDD23DF838}"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pPr>
              <a:defRPr/>
            </a:pPr>
            <a:r>
              <a:rPr lang="de-DE"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lvl1pPr>
          </a:lstStyle>
          <a:p>
            <a:pPr>
              <a:defRPr/>
            </a:pPr>
            <a:fld id="{1BE09972-29A5-4708-A723-71B5845EC318}"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pPr>
              <a:defRPr/>
            </a:pPr>
            <a:r>
              <a:rPr lang="de-DE"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lvl1pPr>
          </a:lstStyle>
          <a:p>
            <a:pPr>
              <a:defRPr/>
            </a:pPr>
            <a:fld id="{43AEE9CE-385A-450A-869F-65DAEFD168FF}"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de-DE"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2A00FD9-E2A3-40B2-93D6-D7F83C65E998}"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de-DE" altLang="ja-JP" smtClean="0">
                <a:solidFill>
                  <a:prstClr val="black">
                    <a:tint val="75000"/>
                  </a:prstClr>
                </a:solidFill>
              </a:rPr>
              <a:t>FLS 2012 | Summary eSources | Carlos Hernandez-Garcia and Thorsten Kamps</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4F6446D-DA47-4FC7-B3E2-7B1CDD6A3093}" type="slidenum">
              <a:rPr lang="ja-JP" altLang="en-US">
                <a:solidFill>
                  <a:prstClr val="black">
                    <a:tint val="75000"/>
                  </a:prstClr>
                </a:solidFill>
              </a:rPr>
              <a:pPr>
                <a:defRPr/>
              </a:pPr>
              <a:t>‹Nr.›</a:t>
            </a:fld>
            <a:endParaRPr lang="ja-JP" alt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5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a:xfrm>
            <a:off x="2074985" y="6462720"/>
            <a:ext cx="2133600" cy="365125"/>
          </a:xfrm>
        </p:spPr>
        <p:txBody>
          <a:bodyPr/>
          <a:lstStyle>
            <a:lvl1pPr>
              <a:defRPr smtClean="0"/>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smtClean="0"/>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A6CB4C13-D24F-43F5-86AF-438CC85F368B}" type="slidenum">
              <a:rPr lang="en-US" altLang="ja-JP"/>
              <a:pPr/>
              <a:t>‹Nr.›</a:t>
            </a:fld>
            <a:endParaRPr lang="en-US" altLang="ja-JP"/>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E27CC9BC-5095-45F2-9E9F-8F646405A110}" type="slidenum">
              <a:rPr lang="en-US" altLang="ja-JP"/>
              <a:pPr/>
              <a:t>‹Nr.›</a:t>
            </a:fld>
            <a:endParaRPr lang="en-US" altLang="ja-JP"/>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76F8D91F-CBB8-4DA3-B86C-B8A756F3FFFB}" type="slidenum">
              <a:rPr lang="en-US" altLang="ja-JP"/>
              <a:pPr/>
              <a:t>‹Nr.›</a:t>
            </a:fld>
            <a:endParaRPr lang="en-US" altLang="ja-JP"/>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fld id="{206940E2-6514-4169-AD51-E493159F42AE}" type="slidenum">
              <a:rPr lang="en-US" altLang="ja-JP"/>
              <a:pPr/>
              <a:t>‹Nr.›</a:t>
            </a:fld>
            <a:endParaRPr lang="en-US" altLang="ja-JP"/>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fld id="{BFFDE14A-311C-4AA3-A6D1-53315EE24A86}" type="slidenum">
              <a:rPr lang="en-US" altLang="ja-JP"/>
              <a:pPr/>
              <a:t>‹Nr.›</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09.05.2012</a:t>
            </a:r>
            <a:endParaRPr lang="en-US"/>
          </a:p>
        </p:txBody>
      </p:sp>
      <p:sp>
        <p:nvSpPr>
          <p:cNvPr id="6" name="Fußzeilenplatzhalter 5"/>
          <p:cNvSpPr>
            <a:spLocks noGrp="1"/>
          </p:cNvSpPr>
          <p:nvPr>
            <p:ph type="ftr" sz="quarter" idx="11"/>
          </p:nvPr>
        </p:nvSpPr>
        <p:spPr/>
        <p:txBody>
          <a:bodyPr/>
          <a:lstStyle/>
          <a:p>
            <a:r>
              <a:rPr lang="en-US" smtClean="0"/>
              <a:t>FLS 2012 | Summary eSources | Carlos Hernandez-Garcia and Thorsten Kamps</a:t>
            </a:r>
            <a:endParaRPr lang="en-US"/>
          </a:p>
        </p:txBody>
      </p:sp>
      <p:sp>
        <p:nvSpPr>
          <p:cNvPr id="7" name="Foliennummernplatzhalter 6"/>
          <p:cNvSpPr>
            <a:spLocks noGrp="1"/>
          </p:cNvSpPr>
          <p:nvPr>
            <p:ph type="sldNum" sz="quarter" idx="12"/>
          </p:nvPr>
        </p:nvSpPr>
        <p:spPr/>
        <p:txBody>
          <a:bodyPr/>
          <a:lstStyle/>
          <a:p>
            <a:fld id="{0041937D-42C5-4FC7-9975-B1A9E4521C38}" type="slidenum">
              <a:rPr lang="en-US" smtClean="0"/>
              <a:pPr/>
              <a:t>‹Nr.›</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fld id="{36009C98-ED53-440B-A236-315B56C6F7B3}" type="slidenum">
              <a:rPr lang="en-US" altLang="ja-JP"/>
              <a:pPr/>
              <a:t>‹Nr.›</a:t>
            </a:fld>
            <a:endParaRPr lang="en-US" altLang="ja-JP"/>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fld id="{2D37FA2A-BB6D-4634-93C3-D59021C60DD3}" type="slidenum">
              <a:rPr lang="en-US" altLang="ja-JP"/>
              <a:pPr/>
              <a:t>‹Nr.›</a:t>
            </a:fld>
            <a:endParaRPr lang="en-US" altLang="ja-JP"/>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fld id="{786103F8-AFF9-45CE-A3E0-01942954E6DE}" type="slidenum">
              <a:rPr lang="en-US" altLang="ja-JP"/>
              <a:pPr/>
              <a:t>‹Nr.›</a:t>
            </a:fld>
            <a:endParaRPr lang="en-US" altLang="ja-JP"/>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fld id="{81E3534D-2668-48EF-9251-3839D1209DFB}" type="slidenum">
              <a:rPr lang="en-US" altLang="ja-JP"/>
              <a:pPr/>
              <a:t>‹Nr.›</a:t>
            </a:fld>
            <a:endParaRPr lang="en-US" altLang="ja-JP"/>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1A346A7A-8D07-4594-A36A-99F05840F5AA}" type="slidenum">
              <a:rPr lang="en-US" altLang="ja-JP"/>
              <a:pPr/>
              <a:t>‹Nr.›</a:t>
            </a:fld>
            <a:endParaRPr lang="en-US" altLang="ja-JP"/>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3" y="27465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fld id="{2EEFED67-556E-4836-BE78-43A78388782D}" type="slidenum">
              <a:rPr lang="en-US" altLang="ja-JP"/>
              <a:pPr/>
              <a:t>‹Nr.›</a:t>
            </a:fld>
            <a:endParaRPr lang="en-US" altLang="ja-JP"/>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115898"/>
            <a:ext cx="8229600" cy="60102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de-DE" altLang="ja-JP" smtClean="0">
                <a:solidFill>
                  <a:prstClr val="black">
                    <a:tint val="75000"/>
                  </a:prstClr>
                </a:solidFill>
              </a:rPr>
              <a:t>09.05.2012</a:t>
            </a: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FLS 2012 | Summary eSources | Carlos Hernandez-Garcia and Thorsten Kamps</a:t>
            </a:r>
            <a:endParaRPr lang="en-US" altLang="ja-JP"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fld id="{8C985511-F703-43C1-9F8A-107D28A74B79}" type="slidenum">
              <a:rPr lang="en-US" altLang="ja-JP"/>
              <a:pPr/>
              <a:t>‹Nr.›</a:t>
            </a:fld>
            <a:endParaRPr lang="en-US" altLang="ja-JP"/>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5"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94D04ACD-9AAF-46BA-984E-448815149D0B}" type="slidenum">
              <a:rPr lang="en-US"/>
              <a:pPr>
                <a:defRPr/>
              </a:pPr>
              <a:t>‹Nr.›</a:t>
            </a:fld>
            <a:endParaRPr lang="en-US"/>
          </a:p>
        </p:txBody>
      </p:sp>
    </p:spTree>
    <p:extLst>
      <p:ext uri="{BB962C8B-B14F-4D97-AF65-F5344CB8AC3E}">
        <p14:creationId xmlns:p14="http://schemas.microsoft.com/office/powerpoint/2010/main" xmlns="" val="14073351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p>
            <a:pPr>
              <a:defRPr/>
            </a:pPr>
            <a:r>
              <a:rPr lang="de-DE" smtClean="0"/>
              <a:t>09.05.2012</a:t>
            </a:r>
            <a:endParaRPr lang="en-US"/>
          </a:p>
        </p:txBody>
      </p:sp>
      <p:sp>
        <p:nvSpPr>
          <p:cNvPr id="8" name="Footer Placeholder 7"/>
          <p:cNvSpPr>
            <a:spLocks noGrp="1"/>
          </p:cNvSpPr>
          <p:nvPr>
            <p:ph type="ftr" idx="11"/>
          </p:nvPr>
        </p:nvSpPr>
        <p:spPr/>
        <p:txBody>
          <a:bodyPr/>
          <a:lstStyle/>
          <a:p>
            <a:pPr>
              <a:defRPr/>
            </a:pPr>
            <a:r>
              <a:rPr lang="en-US" smtClean="0"/>
              <a:t>FLS 2012 | Summary eSources | Carlos Hernandez-Garcia and Thorsten Kamps</a:t>
            </a:r>
            <a:endParaRPr lang="en-US" dirty="0"/>
          </a:p>
        </p:txBody>
      </p:sp>
      <p:sp>
        <p:nvSpPr>
          <p:cNvPr id="9" name="Slide Number Placeholder 8"/>
          <p:cNvSpPr>
            <a:spLocks noGrp="1"/>
          </p:cNvSpPr>
          <p:nvPr>
            <p:ph type="sldNum" idx="12"/>
          </p:nvPr>
        </p:nvSpPr>
        <p:spPr/>
        <p:txBody>
          <a:bodyPr/>
          <a:lstStyle/>
          <a:p>
            <a:pPr>
              <a:defRPr/>
            </a:pPr>
            <a:fld id="{D4F684D6-CC73-4E64-A493-EF105D693792}" type="slidenum">
              <a:rPr lang="en-US"/>
              <a:pPr>
                <a:defRPr/>
              </a:pPr>
              <a:t>‹Nr.›</a:t>
            </a:fld>
            <a:endParaRPr lang="en-US"/>
          </a:p>
        </p:txBody>
      </p:sp>
    </p:spTree>
    <p:extLst>
      <p:ext uri="{BB962C8B-B14F-4D97-AF65-F5344CB8AC3E}">
        <p14:creationId xmlns:p14="http://schemas.microsoft.com/office/powerpoint/2010/main" xmlns="" val="3862108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r>
              <a:rPr lang="de-DE" smtClean="0"/>
              <a:t>09.05.2012</a:t>
            </a:r>
            <a:endParaRPr lang="en-US"/>
          </a:p>
        </p:txBody>
      </p:sp>
      <p:sp>
        <p:nvSpPr>
          <p:cNvPr id="5" name="Rectangle 5"/>
          <p:cNvSpPr>
            <a:spLocks noGrp="1" noChangeArrowheads="1"/>
          </p:cNvSpPr>
          <p:nvPr>
            <p:ph type="ftr" idx="11"/>
          </p:nvPr>
        </p:nvSpPr>
        <p:spPr>
          <a:ln/>
        </p:spPr>
        <p:txBody>
          <a:bodyPr/>
          <a:lstStyle>
            <a:lvl1pPr>
              <a:defRPr/>
            </a:lvl1pPr>
          </a:lstStyle>
          <a:p>
            <a:pPr>
              <a:defRPr/>
            </a:pPr>
            <a:r>
              <a:rPr lang="en-US" smtClean="0"/>
              <a:t>FLS 2012 | Summary eSources | Carlos Hernandez-Garcia and Thorsten Kamps</a:t>
            </a: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5465003B-97BC-4DF9-A568-F7F07A84F4B8}" type="slidenum">
              <a:rPr lang="en-US"/>
              <a:pPr>
                <a:defRPr/>
              </a:pPr>
              <a:t>‹Nr.›</a:t>
            </a:fld>
            <a:endParaRPr lang="en-US"/>
          </a:p>
        </p:txBody>
      </p:sp>
    </p:spTree>
    <p:extLst>
      <p:ext uri="{BB962C8B-B14F-4D97-AF65-F5344CB8AC3E}">
        <p14:creationId xmlns:p14="http://schemas.microsoft.com/office/powerpoint/2010/main" xmlns="" val="268894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image" Target="../media/image19.jpeg"/><Relationship Id="rId2" Type="http://schemas.openxmlformats.org/officeDocument/2006/relationships/slideLayout" Target="../slideLayouts/slideLayout112.xml"/><Relationship Id="rId16" Type="http://schemas.openxmlformats.org/officeDocument/2006/relationships/image" Target="../media/image18.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10.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image" Target="../media/image20.png"/><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theme" Target="../theme/theme1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image" Target="../media/image23.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image" Target="../media/image22.png"/><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image" Target="../media/image2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35.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2.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62.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image" Target="../media/image36.jpeg"/><Relationship Id="rId5" Type="http://schemas.openxmlformats.org/officeDocument/2006/relationships/theme" Target="../theme/theme13.xml"/><Relationship Id="rId4" Type="http://schemas.openxmlformats.org/officeDocument/2006/relationships/slideLayout" Target="../slideLayouts/slideLayout16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image" Target="../media/image1.png"/><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4.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image" Target="../media/image1.pn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5.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1.png"/><Relationship Id="rId2" Type="http://schemas.openxmlformats.org/officeDocument/2006/relationships/slideLayout" Target="../slideLayouts/slideLayout37.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9.png"/><Relationship Id="rId10" Type="http://schemas.openxmlformats.org/officeDocument/2006/relationships/slideLayout" Target="../slideLayouts/slideLayout45.xml"/><Relationship Id="rId19" Type="http://schemas.openxmlformats.org/officeDocument/2006/relationships/image" Target="../media/image13.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1.png"/><Relationship Id="rId2" Type="http://schemas.openxmlformats.org/officeDocument/2006/relationships/slideLayout" Target="../slideLayouts/slideLayout50.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9.png"/><Relationship Id="rId10" Type="http://schemas.openxmlformats.org/officeDocument/2006/relationships/slideLayout" Target="../slideLayouts/slideLayout58.xml"/><Relationship Id="rId19" Type="http://schemas.openxmlformats.org/officeDocument/2006/relationships/image" Target="../media/image13.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5.wmf"/><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19.jpeg"/><Relationship Id="rId2" Type="http://schemas.openxmlformats.org/officeDocument/2006/relationships/slideLayout" Target="../slideLayouts/slideLayout98.xml"/><Relationship Id="rId16" Type="http://schemas.openxmlformats.org/officeDocument/2006/relationships/image" Target="../media/image18.jpe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9.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23531" y="274638"/>
            <a:ext cx="8496944" cy="1210146"/>
          </a:xfrm>
          <a:prstGeom prst="rect">
            <a:avLst/>
          </a:prstGeom>
        </p:spPr>
        <p:txBody>
          <a:bodyPr vert="horz" lIns="91440" tIns="45720" rIns="91440" bIns="45720" rtlCol="0" anchor="ctr">
            <a:noAutofit/>
          </a:bodyPr>
          <a:lstStyle/>
          <a:p>
            <a:r>
              <a:rPr lang="de-DE" smtClean="0"/>
              <a:t>Titelmasterformat durch Klicken bearbeiten</a:t>
            </a:r>
            <a:endParaRPr lang="en-US"/>
          </a:p>
        </p:txBody>
      </p:sp>
      <p:sp>
        <p:nvSpPr>
          <p:cNvPr id="3" name="Textplatzhalter 2"/>
          <p:cNvSpPr>
            <a:spLocks noGrp="1"/>
          </p:cNvSpPr>
          <p:nvPr>
            <p:ph type="body" idx="1"/>
          </p:nvPr>
        </p:nvSpPr>
        <p:spPr>
          <a:xfrm>
            <a:off x="323531" y="1556792"/>
            <a:ext cx="8496944" cy="4824536"/>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72008" y="6520265"/>
            <a:ext cx="899592" cy="33774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09.05.2012</a:t>
            </a:r>
            <a:endParaRPr lang="en-US"/>
          </a:p>
        </p:txBody>
      </p:sp>
      <p:sp>
        <p:nvSpPr>
          <p:cNvPr id="5" name="Fußzeilenplatzhalter 4"/>
          <p:cNvSpPr>
            <a:spLocks noGrp="1"/>
          </p:cNvSpPr>
          <p:nvPr>
            <p:ph type="ftr" sz="quarter" idx="3"/>
          </p:nvPr>
        </p:nvSpPr>
        <p:spPr>
          <a:xfrm>
            <a:off x="971600" y="6520265"/>
            <a:ext cx="7344816" cy="337741"/>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en-US" smtClean="0"/>
              <a:t>FLS 2012 | Summary eSources | Carlos Hernandez-Garcia and Thorsten Kamps</a:t>
            </a:r>
            <a:endParaRPr lang="en-US"/>
          </a:p>
        </p:txBody>
      </p:sp>
      <p:sp>
        <p:nvSpPr>
          <p:cNvPr id="6" name="Foliennummernplatzhalter 5"/>
          <p:cNvSpPr>
            <a:spLocks noGrp="1"/>
          </p:cNvSpPr>
          <p:nvPr>
            <p:ph type="sldNum" sz="quarter" idx="4"/>
          </p:nvPr>
        </p:nvSpPr>
        <p:spPr>
          <a:xfrm>
            <a:off x="8316419" y="6520265"/>
            <a:ext cx="755576" cy="337741"/>
          </a:xfrm>
          <a:prstGeom prst="rect">
            <a:avLst/>
          </a:prstGeom>
        </p:spPr>
        <p:txBody>
          <a:bodyPr vert="horz" lIns="91440" tIns="45720" rIns="91440" bIns="45720" rtlCol="0" anchor="ctr"/>
          <a:lstStyle>
            <a:lvl1pPr algn="r">
              <a:defRPr sz="1200" b="0">
                <a:solidFill>
                  <a:schemeClr val="tx1">
                    <a:tint val="75000"/>
                  </a:schemeClr>
                </a:solidFill>
              </a:defRPr>
            </a:lvl1pPr>
          </a:lstStyle>
          <a:p>
            <a:fld id="{0041937D-42C5-4FC7-9975-B1A9E4521C38}" type="slidenum">
              <a:rPr lang="en-US" smtClean="0"/>
              <a:pPr/>
              <a:t>‹Nr.›</a:t>
            </a:fld>
            <a:endParaRPr lang="en-US"/>
          </a:p>
        </p:txBody>
      </p:sp>
      <p:pic>
        <p:nvPicPr>
          <p:cNvPr id="1026" name="Picture 2"/>
          <p:cNvPicPr>
            <a:picLocks noChangeAspect="1" noChangeArrowheads="1"/>
          </p:cNvPicPr>
          <p:nvPr userDrawn="1"/>
        </p:nvPicPr>
        <p:blipFill>
          <a:blip r:embed="rId13" cstate="print"/>
          <a:srcRect/>
          <a:stretch>
            <a:fillRect/>
          </a:stretch>
        </p:blipFill>
        <p:spPr bwMode="auto">
          <a:xfrm>
            <a:off x="8172400" y="44624"/>
            <a:ext cx="899070" cy="332656"/>
          </a:xfrm>
          <a:prstGeom prst="rect">
            <a:avLst/>
          </a:prstGeom>
          <a:noFill/>
          <a:ln w="9525">
            <a:noFill/>
            <a:miter lim="800000"/>
            <a:headEnd/>
            <a:tailEnd/>
          </a:ln>
        </p:spPr>
      </p:pic>
      <p:pic>
        <p:nvPicPr>
          <p:cNvPr id="1027" name="Picture 3"/>
          <p:cNvPicPr>
            <a:picLocks noChangeAspect="1" noChangeArrowheads="1"/>
          </p:cNvPicPr>
          <p:nvPr userDrawn="1"/>
        </p:nvPicPr>
        <p:blipFill>
          <a:blip r:embed="rId14" cstate="print"/>
          <a:srcRect/>
          <a:stretch>
            <a:fillRect/>
          </a:stretch>
        </p:blipFill>
        <p:spPr bwMode="auto">
          <a:xfrm>
            <a:off x="179512" y="116632"/>
            <a:ext cx="1296144" cy="24757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6324600"/>
            <a:ext cx="9144000" cy="5302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18360">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7010400" y="6572250"/>
            <a:ext cx="1370013"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smtClean="0">
                <a:solidFill>
                  <a:srgbClr val="404040"/>
                </a:solidFill>
                <a:latin typeface="+mn-lt"/>
              </a:defRPr>
            </a:lvl1pPr>
          </a:lstStyle>
          <a:p>
            <a:pPr defTabSz="457200" fontAlgn="base">
              <a:spcBef>
                <a:spcPct val="0"/>
              </a:spcBef>
              <a:spcAft>
                <a:spcPct val="0"/>
              </a:spcAft>
              <a:buClr>
                <a:srgbClr val="000000"/>
              </a:buClr>
              <a:buSzPct val="100000"/>
              <a:buFont typeface="Times New Roman" pitchFamily="18" charset="0"/>
              <a:buNone/>
              <a:defRPr/>
            </a:pPr>
            <a:r>
              <a:rPr lang="de-DE" smtClean="0"/>
              <a:t>09.05.2012</a:t>
            </a:r>
            <a:endParaRPr lang="en-US"/>
          </a:p>
        </p:txBody>
      </p:sp>
      <p:sp>
        <p:nvSpPr>
          <p:cNvPr id="1029" name="Rectangle 5"/>
          <p:cNvSpPr>
            <a:spLocks noGrp="1" noChangeArrowheads="1"/>
          </p:cNvSpPr>
          <p:nvPr>
            <p:ph type="ftr"/>
          </p:nvPr>
        </p:nvSpPr>
        <p:spPr bwMode="auto">
          <a:xfrm>
            <a:off x="657225" y="6307138"/>
            <a:ext cx="5940425" cy="230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smtClean="0">
                <a:solidFill>
                  <a:srgbClr val="404040"/>
                </a:solidFill>
                <a:latin typeface="+mn-lt"/>
              </a:defRPr>
            </a:lvl1pPr>
          </a:lstStyle>
          <a:p>
            <a:pPr defTabSz="457200" fontAlgn="base">
              <a:spcBef>
                <a:spcPct val="0"/>
              </a:spcBef>
              <a:spcAft>
                <a:spcPct val="0"/>
              </a:spcAft>
              <a:buClr>
                <a:srgbClr val="000000"/>
              </a:buClr>
              <a:buSzPct val="100000"/>
              <a:buFont typeface="Times New Roman" pitchFamily="18" charset="0"/>
              <a:buNone/>
              <a:defRPr/>
            </a:pPr>
            <a:r>
              <a:rPr lang="en-US" smtClean="0"/>
              <a:t>FLS 2012 | Summary eSources | Carlos Hernandez-Garcia and Thorsten Kamps</a:t>
            </a:r>
            <a:endParaRPr lang="en-US" dirty="0"/>
          </a:p>
        </p:txBody>
      </p:sp>
      <p:sp>
        <p:nvSpPr>
          <p:cNvPr id="1030" name="Rectangle 6"/>
          <p:cNvSpPr>
            <a:spLocks noGrp="1" noChangeArrowheads="1"/>
          </p:cNvSpPr>
          <p:nvPr>
            <p:ph type="sldNum"/>
          </p:nvPr>
        </p:nvSpPr>
        <p:spPr bwMode="auto">
          <a:xfrm>
            <a:off x="8610600" y="6489700"/>
            <a:ext cx="382588"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smtClean="0">
                <a:solidFill>
                  <a:srgbClr val="404040"/>
                </a:solidFill>
                <a:latin typeface="+mn-lt"/>
              </a:defRPr>
            </a:lvl1pPr>
          </a:lstStyle>
          <a:p>
            <a:pPr defTabSz="457200" fontAlgn="base">
              <a:spcBef>
                <a:spcPct val="0"/>
              </a:spcBef>
              <a:spcAft>
                <a:spcPct val="0"/>
              </a:spcAft>
              <a:buClr>
                <a:srgbClr val="000000"/>
              </a:buClr>
              <a:buSzPct val="100000"/>
              <a:buFont typeface="Times New Roman" pitchFamily="18" charset="0"/>
              <a:buNone/>
              <a:defRPr/>
            </a:pPr>
            <a:fld id="{D4F684D6-CC73-4E64-A493-EF105D693792}" type="slidenum">
              <a:rPr lang="en-US"/>
              <a:pPr defTabSz="457200" fontAlgn="base">
                <a:spcBef>
                  <a:spcPct val="0"/>
                </a:spcBef>
                <a:spcAft>
                  <a:spcPct val="0"/>
                </a:spcAft>
                <a:buClr>
                  <a:srgbClr val="000000"/>
                </a:buClr>
                <a:buSzPct val="100000"/>
                <a:buFont typeface="Times New Roman" pitchFamily="18" charset="0"/>
                <a:buNone/>
                <a:defRPr/>
              </a:pPr>
              <a:t>‹Nr.›</a:t>
            </a:fld>
            <a:endParaRPr lang="en-US"/>
          </a:p>
        </p:txBody>
      </p:sp>
      <p:pic>
        <p:nvPicPr>
          <p:cNvPr id="1032" name="Picture 7"/>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1555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18360">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hf hdr="0"/>
  <p:txStyles>
    <p:titleStyle>
      <a:lvl1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2pPr>
      <a:lvl3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3pPr>
      <a:lvl4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4pPr>
      <a:lvl5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5pPr>
      <a:lvl6pPr marL="2514600" indent="-228600" algn="l" defTabSz="457200" rtl="0" fontAlgn="base">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6pPr>
      <a:lvl7pPr marL="2971800" indent="-228600" algn="l" defTabSz="457200" rtl="0" fontAlgn="base">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7pPr>
      <a:lvl8pPr marL="3429000" indent="-228600" algn="l" defTabSz="457200" rtl="0" fontAlgn="base">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8pPr>
      <a:lvl9pPr marL="3886200" indent="-228600" algn="l" defTabSz="457200" rtl="0" fontAlgn="base">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9pPr>
    </p:titleStyle>
    <p:bodyStyle>
      <a:lvl1pPr marL="342900" indent="-342900" algn="l" defTabSz="457200" rtl="0" eaLnBrk="0" fontAlgn="base" hangingPunct="0">
        <a:spcBef>
          <a:spcPts val="438"/>
        </a:spcBef>
        <a:spcAft>
          <a:spcPts val="438"/>
        </a:spcAft>
        <a:buClr>
          <a:srgbClr val="000000"/>
        </a:buClr>
        <a:buSzPct val="100000"/>
        <a:buFont typeface="Times New Roman" pitchFamily="18"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pitchFamily="18" charset="0"/>
        <a:defRPr sz="1600">
          <a:solidFill>
            <a:srgbClr val="404040"/>
          </a:solidFill>
          <a:latin typeface="+mn-lt"/>
        </a:defRPr>
      </a:lvl2pPr>
      <a:lvl3pPr marL="11430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404040"/>
          </a:solidFill>
          <a:latin typeface="+mn-lt"/>
        </a:defRPr>
      </a:lvl3pPr>
      <a:lvl4pPr marL="16002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404040"/>
          </a:solidFill>
          <a:latin typeface="+mn-lt"/>
        </a:defRPr>
      </a:lvl4pPr>
      <a:lvl5pPr marL="20574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404040"/>
          </a:solidFill>
          <a:latin typeface="+mn-lt"/>
        </a:defRPr>
      </a:lvl5pPr>
      <a:lvl6pPr marL="2514600" indent="-228600" algn="l" defTabSz="457200" rtl="0" fontAlgn="base">
        <a:spcBef>
          <a:spcPts val="350"/>
        </a:spcBef>
        <a:spcAft>
          <a:spcPct val="0"/>
        </a:spcAft>
        <a:buClr>
          <a:srgbClr val="000000"/>
        </a:buClr>
        <a:buSzPct val="100000"/>
        <a:buFont typeface="Times New Roman" pitchFamily="18" charset="0"/>
        <a:defRPr sz="1400">
          <a:solidFill>
            <a:srgbClr val="404040"/>
          </a:solidFill>
          <a:latin typeface="+mn-lt"/>
        </a:defRPr>
      </a:lvl6pPr>
      <a:lvl7pPr marL="2971800" indent="-228600" algn="l" defTabSz="457200" rtl="0" fontAlgn="base">
        <a:spcBef>
          <a:spcPts val="350"/>
        </a:spcBef>
        <a:spcAft>
          <a:spcPct val="0"/>
        </a:spcAft>
        <a:buClr>
          <a:srgbClr val="000000"/>
        </a:buClr>
        <a:buSzPct val="100000"/>
        <a:buFont typeface="Times New Roman" pitchFamily="18" charset="0"/>
        <a:defRPr sz="1400">
          <a:solidFill>
            <a:srgbClr val="404040"/>
          </a:solidFill>
          <a:latin typeface="+mn-lt"/>
        </a:defRPr>
      </a:lvl7pPr>
      <a:lvl8pPr marL="3429000" indent="-228600" algn="l" defTabSz="457200" rtl="0" fontAlgn="base">
        <a:spcBef>
          <a:spcPts val="350"/>
        </a:spcBef>
        <a:spcAft>
          <a:spcPct val="0"/>
        </a:spcAft>
        <a:buClr>
          <a:srgbClr val="000000"/>
        </a:buClr>
        <a:buSzPct val="100000"/>
        <a:buFont typeface="Times New Roman" pitchFamily="18" charset="0"/>
        <a:defRPr sz="1400">
          <a:solidFill>
            <a:srgbClr val="404040"/>
          </a:solidFill>
          <a:latin typeface="+mn-lt"/>
        </a:defRPr>
      </a:lvl8pPr>
      <a:lvl9pPr marL="3886200" indent="-228600" algn="l" defTabSz="457200" rtl="0" fontAlgn="base">
        <a:spcBef>
          <a:spcPts val="350"/>
        </a:spcBef>
        <a:spcAft>
          <a:spcPct val="0"/>
        </a:spcAft>
        <a:buClr>
          <a:srgbClr val="000000"/>
        </a:buClr>
        <a:buSzPct val="100000"/>
        <a:buFont typeface="Times New Roman" pitchFamily="18" charset="0"/>
        <a:defRPr sz="1400">
          <a:solidFill>
            <a:srgbClr val="40404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6"/>
          <p:cNvSpPr>
            <a:spLocks noGrp="1"/>
          </p:cNvSpPr>
          <p:nvPr>
            <p:ph type="sldNum" sz="quarter" idx="4"/>
          </p:nvPr>
        </p:nvSpPr>
        <p:spPr>
          <a:xfrm>
            <a:off x="173038" y="6453188"/>
            <a:ext cx="509587" cy="268287"/>
          </a:xfrm>
          <a:prstGeom prst="rect">
            <a:avLst/>
          </a:prstGeom>
        </p:spPr>
        <p:txBody>
          <a:bodyPr vert="horz" wrap="square" lIns="91440" tIns="45720" rIns="91440" bIns="45720" numCol="1" anchor="t" anchorCtr="0" compatLnSpc="1">
            <a:prstTxWarp prst="textNoShape">
              <a:avLst/>
            </a:prstTxWarp>
          </a:bodyPr>
          <a:lstStyle>
            <a:lvl1pPr>
              <a:defRPr sz="900">
                <a:latin typeface="Arial" charset="0"/>
                <a:ea typeface="ＭＳ Ｐゴシック" pitchFamily="-109" charset="-128"/>
              </a:defRPr>
            </a:lvl1pPr>
          </a:lstStyle>
          <a:p>
            <a:pPr fontAlgn="base">
              <a:spcBef>
                <a:spcPct val="0"/>
              </a:spcBef>
              <a:spcAft>
                <a:spcPct val="0"/>
              </a:spcAft>
              <a:defRPr/>
            </a:pPr>
            <a:fld id="{40BD7A7D-B21D-4CFF-AB00-5F246BF38ADD}" type="slidenum">
              <a:rPr lang="en-US">
                <a:solidFill>
                  <a:prstClr val="black"/>
                </a:solidFill>
              </a:rPr>
              <a:pPr fontAlgn="base">
                <a:spcBef>
                  <a:spcPct val="0"/>
                </a:spcBef>
                <a:spcAft>
                  <a:spcPct val="0"/>
                </a:spcAft>
                <a:defRPr/>
              </a:pPr>
              <a:t>‹Nr.›</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Lst>
  <p:hf hdr="0"/>
  <p:txStyles>
    <p:titleStyle>
      <a:lvl1pPr algn="l" rtl="0" eaLnBrk="0" fontAlgn="base" hangingPunct="0">
        <a:lnSpc>
          <a:spcPct val="85000"/>
        </a:lnSpc>
        <a:spcBef>
          <a:spcPct val="0"/>
        </a:spcBef>
        <a:spcAft>
          <a:spcPct val="0"/>
        </a:spcAft>
        <a:defRPr sz="3000" b="1">
          <a:solidFill>
            <a:srgbClr val="CB7023"/>
          </a:solidFill>
          <a:latin typeface="+mj-lt"/>
          <a:ea typeface="ＭＳ Ｐゴシック" pitchFamily="-109" charset="-128"/>
          <a:cs typeface="+mj-cs"/>
        </a:defRPr>
      </a:lvl1pPr>
      <a:lvl2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defRPr>
      </a:lvl2pPr>
      <a:lvl3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defRPr>
      </a:lvl3pPr>
      <a:lvl4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defRPr>
      </a:lvl4pPr>
      <a:lvl5pPr algn="l" rtl="0" eaLnBrk="0" fontAlgn="base" hangingPunct="0">
        <a:lnSpc>
          <a:spcPct val="85000"/>
        </a:lnSpc>
        <a:spcBef>
          <a:spcPct val="0"/>
        </a:spcBef>
        <a:spcAft>
          <a:spcPct val="0"/>
        </a:spcAft>
        <a:defRPr sz="3000" b="1">
          <a:solidFill>
            <a:srgbClr val="CB7023"/>
          </a:solidFill>
          <a:latin typeface="Arial" charset="0"/>
          <a:ea typeface="ＭＳ Ｐゴシック" pitchFamily="-109" charset="-128"/>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26"/>
        </a:buBlip>
        <a:defRPr sz="2400">
          <a:solidFill>
            <a:schemeClr val="tx1"/>
          </a:solidFill>
          <a:latin typeface="+mn-lt"/>
          <a:ea typeface="ＭＳ Ｐゴシック" pitchFamily="-109" charset="-128"/>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27"/>
        </a:buBlip>
        <a:defRPr sz="2200">
          <a:solidFill>
            <a:schemeClr val="tx1"/>
          </a:solidFill>
          <a:latin typeface="+mn-lt"/>
          <a:ea typeface="ＭＳ Ｐゴシック" pitchFamily="-109" charset="-128"/>
        </a:defRPr>
      </a:lvl2pPr>
      <a:lvl3pPr marL="1143000" indent="-228600" algn="l" rtl="0" eaLnBrk="0" fontAlgn="base" hangingPunct="0">
        <a:lnSpc>
          <a:spcPct val="85000"/>
        </a:lnSpc>
        <a:spcBef>
          <a:spcPct val="30000"/>
        </a:spcBef>
        <a:spcAft>
          <a:spcPct val="0"/>
        </a:spcAft>
        <a:buClr>
          <a:srgbClr val="737373"/>
        </a:buClr>
        <a:buSzPct val="60000"/>
        <a:buBlip>
          <a:blip r:embed="rId28"/>
        </a:buBlip>
        <a:defRPr sz="2000">
          <a:solidFill>
            <a:schemeClr val="tx1"/>
          </a:solidFill>
          <a:latin typeface="+mn-lt"/>
          <a:ea typeface="ＭＳ Ｐゴシック" pitchFamily="-109" charset="-128"/>
        </a:defRPr>
      </a:lvl3pPr>
      <a:lvl4pPr marL="1600200" indent="-228600" algn="l" rtl="0" eaLnBrk="0" fontAlgn="base" hangingPunct="0">
        <a:lnSpc>
          <a:spcPct val="85000"/>
        </a:lnSpc>
        <a:spcBef>
          <a:spcPct val="30000"/>
        </a:spcBef>
        <a:spcAft>
          <a:spcPct val="0"/>
        </a:spcAft>
        <a:buBlip>
          <a:blip r:embed="rId29"/>
        </a:buBlip>
        <a:defRPr>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Blip>
          <a:blip r:embed="rId26"/>
        </a:buBlip>
        <a:defRPr sz="16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Blip>
          <a:blip r:embed="rId29"/>
        </a:buBlip>
        <a:defRPr sz="1400">
          <a:solidFill>
            <a:schemeClr val="tx1"/>
          </a:solidFill>
          <a:latin typeface="+mn-lt"/>
        </a:defRPr>
      </a:lvl6pPr>
      <a:lvl7pPr marL="2971800" indent="-228600" algn="l" rtl="0" eaLnBrk="1" fontAlgn="base" hangingPunct="1">
        <a:spcBef>
          <a:spcPct val="20000"/>
        </a:spcBef>
        <a:spcAft>
          <a:spcPct val="0"/>
        </a:spcAft>
        <a:buBlip>
          <a:blip r:embed="rId29"/>
        </a:buBlip>
        <a:defRPr sz="1400">
          <a:solidFill>
            <a:schemeClr val="tx1"/>
          </a:solidFill>
          <a:latin typeface="+mn-lt"/>
        </a:defRPr>
      </a:lvl7pPr>
      <a:lvl8pPr marL="3429000" indent="-228600" algn="l" rtl="0" eaLnBrk="1" fontAlgn="base" hangingPunct="1">
        <a:spcBef>
          <a:spcPct val="20000"/>
        </a:spcBef>
        <a:spcAft>
          <a:spcPct val="0"/>
        </a:spcAft>
        <a:buBlip>
          <a:blip r:embed="rId29"/>
        </a:buBlip>
        <a:defRPr sz="1400">
          <a:solidFill>
            <a:schemeClr val="tx1"/>
          </a:solidFill>
          <a:latin typeface="+mn-lt"/>
        </a:defRPr>
      </a:lvl8pPr>
      <a:lvl9pPr marL="3886200" indent="-228600" algn="l" rtl="0" eaLnBrk="1" fontAlgn="base" hangingPunct="1">
        <a:spcBef>
          <a:spcPct val="20000"/>
        </a:spcBef>
        <a:spcAft>
          <a:spcPct val="0"/>
        </a:spcAft>
        <a:buBlip>
          <a:blip r:embed="rId29"/>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1174" name="Freeform 4"/>
              <p:cNvSpPr>
                <a:spLocks/>
              </p:cNvSpPr>
              <p:nvPr/>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75" name="Freeform 5"/>
              <p:cNvSpPr>
                <a:spLocks/>
              </p:cNvSpPr>
              <p:nvPr/>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76" name="Freeform 6"/>
              <p:cNvSpPr>
                <a:spLocks/>
              </p:cNvSpPr>
              <p:nvPr/>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77" name="Freeform 7"/>
              <p:cNvSpPr>
                <a:spLocks/>
              </p:cNvSpPr>
              <p:nvPr/>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78" name="Freeform 8"/>
              <p:cNvSpPr>
                <a:spLocks/>
              </p:cNvSpPr>
              <p:nvPr/>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79" name="Freeform 9"/>
              <p:cNvSpPr>
                <a:spLocks/>
              </p:cNvSpPr>
              <p:nvPr/>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80" name="Freeform 10"/>
              <p:cNvSpPr>
                <a:spLocks/>
              </p:cNvSpPr>
              <p:nvPr/>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81" name="Freeform 11"/>
              <p:cNvSpPr>
                <a:spLocks/>
              </p:cNvSpPr>
              <p:nvPr/>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82" name="Freeform 12"/>
              <p:cNvSpPr>
                <a:spLocks/>
              </p:cNvSpPr>
              <p:nvPr/>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83" name="Freeform 13"/>
              <p:cNvSpPr>
                <a:spLocks/>
              </p:cNvSpPr>
              <p:nvPr/>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84" name="Freeform 14"/>
              <p:cNvSpPr>
                <a:spLocks/>
              </p:cNvSpPr>
              <p:nvPr/>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85" name="Freeform 15"/>
              <p:cNvSpPr>
                <a:spLocks/>
              </p:cNvSpPr>
              <p:nvPr/>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sp>
            <p:nvSpPr>
              <p:cNvPr id="1186" name="Freeform 16"/>
              <p:cNvSpPr>
                <a:spLocks/>
              </p:cNvSpPr>
              <p:nvPr/>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pPr fontAlgn="base">
                  <a:spcBef>
                    <a:spcPct val="0"/>
                  </a:spcBef>
                  <a:spcAft>
                    <a:spcPct val="0"/>
                  </a:spcAft>
                  <a:defRPr/>
                </a:pPr>
                <a:endParaRPr lang="en-US">
                  <a:solidFill>
                    <a:srgbClr val="FFFFFF"/>
                  </a:solidFill>
                </a:endParaRPr>
              </a:p>
            </p:txBody>
          </p:sp>
        </p:grpSp>
        <p:grpSp>
          <p:nvGrpSpPr>
            <p:cNvPr id="4" name="Group 17"/>
            <p:cNvGrpSpPr>
              <a:grpSpLocks/>
            </p:cNvGrpSpPr>
            <p:nvPr userDrawn="1"/>
          </p:nvGrpSpPr>
          <p:grpSpPr bwMode="auto">
            <a:xfrm>
              <a:off x="0" y="2291"/>
              <a:ext cx="1385" cy="1702"/>
              <a:chOff x="0" y="2291"/>
              <a:chExt cx="1385" cy="1702"/>
            </a:xfrm>
          </p:grpSpPr>
          <p:sp>
            <p:nvSpPr>
              <p:cNvPr id="1039" name="Rectangle 18"/>
              <p:cNvSpPr>
                <a:spLocks noChangeArrowheads="1"/>
              </p:cNvSpPr>
              <p:nvPr/>
            </p:nvSpPr>
            <p:spPr bwMode="ltGray">
              <a:xfrm rot="6798887">
                <a:off x="63" y="3882"/>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0" name="Rectangle 19"/>
              <p:cNvSpPr>
                <a:spLocks noChangeArrowheads="1"/>
              </p:cNvSpPr>
              <p:nvPr/>
            </p:nvSpPr>
            <p:spPr bwMode="ltGray">
              <a:xfrm rot="6798887">
                <a:off x="33" y="3880"/>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1" name="Rectangle 20"/>
              <p:cNvSpPr>
                <a:spLocks noChangeArrowheads="1"/>
              </p:cNvSpPr>
              <p:nvPr/>
            </p:nvSpPr>
            <p:spPr bwMode="ltGray">
              <a:xfrm rot="6798887">
                <a:off x="7" y="3874"/>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2" name="Rectangle 21"/>
              <p:cNvSpPr>
                <a:spLocks noChangeArrowheads="1"/>
              </p:cNvSpPr>
              <p:nvPr/>
            </p:nvSpPr>
            <p:spPr bwMode="ltGray">
              <a:xfrm rot="5999912">
                <a:off x="209" y="3884"/>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3" name="Rectangle 22"/>
              <p:cNvSpPr>
                <a:spLocks noChangeArrowheads="1"/>
              </p:cNvSpPr>
              <p:nvPr/>
            </p:nvSpPr>
            <p:spPr bwMode="ltGray">
              <a:xfrm rot="5999912">
                <a:off x="183" y="3888"/>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4" name="Rectangle 23"/>
              <p:cNvSpPr>
                <a:spLocks noChangeArrowheads="1"/>
              </p:cNvSpPr>
              <p:nvPr/>
            </p:nvSpPr>
            <p:spPr bwMode="ltGray">
              <a:xfrm rot="6250138">
                <a:off x="153" y="3888"/>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5" name="Rectangle 24"/>
              <p:cNvSpPr>
                <a:spLocks noChangeArrowheads="1"/>
              </p:cNvSpPr>
              <p:nvPr/>
            </p:nvSpPr>
            <p:spPr bwMode="ltGray">
              <a:xfrm rot="6238076">
                <a:off x="123" y="3886"/>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6" name="Rectangle 25"/>
              <p:cNvSpPr>
                <a:spLocks noChangeArrowheads="1"/>
              </p:cNvSpPr>
              <p:nvPr/>
            </p:nvSpPr>
            <p:spPr bwMode="ltGray">
              <a:xfrm rot="5380717">
                <a:off x="363" y="3868"/>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7" name="Rectangle 26"/>
              <p:cNvSpPr>
                <a:spLocks noChangeArrowheads="1"/>
              </p:cNvSpPr>
              <p:nvPr/>
            </p:nvSpPr>
            <p:spPr bwMode="ltGray">
              <a:xfrm rot="5380717">
                <a:off x="333" y="3872"/>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8" name="Rectangle 27"/>
              <p:cNvSpPr>
                <a:spLocks noChangeArrowheads="1"/>
              </p:cNvSpPr>
              <p:nvPr/>
            </p:nvSpPr>
            <p:spPr bwMode="ltGray">
              <a:xfrm rot="5583200">
                <a:off x="303" y="3876"/>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49" name="Rectangle 28"/>
              <p:cNvSpPr>
                <a:spLocks noChangeArrowheads="1"/>
              </p:cNvSpPr>
              <p:nvPr/>
            </p:nvSpPr>
            <p:spPr bwMode="ltGray">
              <a:xfrm rot="5737625">
                <a:off x="271" y="3882"/>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0" name="Rectangle 29"/>
              <p:cNvSpPr>
                <a:spLocks noChangeArrowheads="1"/>
              </p:cNvSpPr>
              <p:nvPr/>
            </p:nvSpPr>
            <p:spPr bwMode="ltGray">
              <a:xfrm rot="4715477">
                <a:off x="517" y="3828"/>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1" name="Rectangle 30"/>
              <p:cNvSpPr>
                <a:spLocks noChangeArrowheads="1"/>
              </p:cNvSpPr>
              <p:nvPr/>
            </p:nvSpPr>
            <p:spPr bwMode="ltGray">
              <a:xfrm rot="4924949">
                <a:off x="486" y="3834"/>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2" name="Rectangle 31"/>
              <p:cNvSpPr>
                <a:spLocks noChangeArrowheads="1"/>
              </p:cNvSpPr>
              <p:nvPr/>
            </p:nvSpPr>
            <p:spPr bwMode="ltGray">
              <a:xfrm rot="4924949">
                <a:off x="456" y="3848"/>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3" name="Rectangle 32"/>
              <p:cNvSpPr>
                <a:spLocks noChangeArrowheads="1"/>
              </p:cNvSpPr>
              <p:nvPr/>
            </p:nvSpPr>
            <p:spPr bwMode="ltGray">
              <a:xfrm rot="5041352">
                <a:off x="427" y="3850"/>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4" name="Rectangle 33"/>
              <p:cNvSpPr>
                <a:spLocks noChangeArrowheads="1"/>
              </p:cNvSpPr>
              <p:nvPr/>
            </p:nvSpPr>
            <p:spPr bwMode="ltGray">
              <a:xfrm rot="3816889">
                <a:off x="664" y="3762"/>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5" name="Rectangle 34"/>
              <p:cNvSpPr>
                <a:spLocks noChangeArrowheads="1"/>
              </p:cNvSpPr>
              <p:nvPr/>
            </p:nvSpPr>
            <p:spPr bwMode="ltGray">
              <a:xfrm rot="3816889">
                <a:off x="634" y="3780"/>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6" name="Rectangle 35"/>
              <p:cNvSpPr>
                <a:spLocks noChangeArrowheads="1"/>
              </p:cNvSpPr>
              <p:nvPr/>
            </p:nvSpPr>
            <p:spPr bwMode="ltGray">
              <a:xfrm rot="4104184">
                <a:off x="606" y="3790"/>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7" name="Rectangle 36"/>
              <p:cNvSpPr>
                <a:spLocks noChangeArrowheads="1"/>
              </p:cNvSpPr>
              <p:nvPr/>
            </p:nvSpPr>
            <p:spPr bwMode="ltGray">
              <a:xfrm rot="4325343">
                <a:off x="575" y="3804"/>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8" name="Rectangle 37"/>
              <p:cNvSpPr>
                <a:spLocks noChangeArrowheads="1"/>
              </p:cNvSpPr>
              <p:nvPr/>
            </p:nvSpPr>
            <p:spPr bwMode="ltGray">
              <a:xfrm rot="3368036">
                <a:off x="800" y="3682"/>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59" name="Rectangle 38"/>
              <p:cNvSpPr>
                <a:spLocks noChangeArrowheads="1"/>
              </p:cNvSpPr>
              <p:nvPr/>
            </p:nvSpPr>
            <p:spPr bwMode="ltGray">
              <a:xfrm rot="3368036">
                <a:off x="772" y="3698"/>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0" name="Rectangle 39"/>
              <p:cNvSpPr>
                <a:spLocks noChangeArrowheads="1"/>
              </p:cNvSpPr>
              <p:nvPr/>
            </p:nvSpPr>
            <p:spPr bwMode="ltGray">
              <a:xfrm rot="3368036">
                <a:off x="746" y="3716"/>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1" name="Rectangle 40"/>
              <p:cNvSpPr>
                <a:spLocks noChangeArrowheads="1"/>
              </p:cNvSpPr>
              <p:nvPr/>
            </p:nvSpPr>
            <p:spPr bwMode="ltGray">
              <a:xfrm rot="3816889">
                <a:off x="717" y="3734"/>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2" name="Rectangle 41"/>
              <p:cNvSpPr>
                <a:spLocks noChangeArrowheads="1"/>
              </p:cNvSpPr>
              <p:nvPr/>
            </p:nvSpPr>
            <p:spPr bwMode="ltGray">
              <a:xfrm rot="2302266">
                <a:off x="923" y="3587"/>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3" name="Rectangle 42"/>
              <p:cNvSpPr>
                <a:spLocks noChangeArrowheads="1"/>
              </p:cNvSpPr>
              <p:nvPr/>
            </p:nvSpPr>
            <p:spPr bwMode="ltGray">
              <a:xfrm rot="2302266">
                <a:off x="899" y="3606"/>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4" name="Rectangle 43"/>
              <p:cNvSpPr>
                <a:spLocks noChangeArrowheads="1"/>
              </p:cNvSpPr>
              <p:nvPr/>
            </p:nvSpPr>
            <p:spPr bwMode="ltGray">
              <a:xfrm rot="2707562">
                <a:off x="876" y="3626"/>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5" name="Rectangle 44"/>
              <p:cNvSpPr>
                <a:spLocks noChangeArrowheads="1"/>
              </p:cNvSpPr>
              <p:nvPr/>
            </p:nvSpPr>
            <p:spPr bwMode="ltGray">
              <a:xfrm rot="2707562">
                <a:off x="850" y="3644"/>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6" name="Rectangle 45"/>
              <p:cNvSpPr>
                <a:spLocks noChangeArrowheads="1"/>
              </p:cNvSpPr>
              <p:nvPr/>
            </p:nvSpPr>
            <p:spPr bwMode="ltGray">
              <a:xfrm rot="1525830">
                <a:off x="1027" y="3473"/>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7" name="Rectangle 46"/>
              <p:cNvSpPr>
                <a:spLocks noChangeArrowheads="1"/>
              </p:cNvSpPr>
              <p:nvPr/>
            </p:nvSpPr>
            <p:spPr bwMode="ltGray">
              <a:xfrm rot="1525830">
                <a:off x="1009" y="3497"/>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8" name="Rectangle 47"/>
              <p:cNvSpPr>
                <a:spLocks noChangeArrowheads="1"/>
              </p:cNvSpPr>
              <p:nvPr/>
            </p:nvSpPr>
            <p:spPr bwMode="ltGray">
              <a:xfrm rot="1788117">
                <a:off x="990" y="3519"/>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69" name="Rectangle 48"/>
              <p:cNvSpPr>
                <a:spLocks noChangeArrowheads="1"/>
              </p:cNvSpPr>
              <p:nvPr/>
            </p:nvSpPr>
            <p:spPr bwMode="ltGray">
              <a:xfrm rot="1788117">
                <a:off x="969" y="3544"/>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0" name="Rectangle 49"/>
              <p:cNvSpPr>
                <a:spLocks noChangeArrowheads="1"/>
              </p:cNvSpPr>
              <p:nvPr/>
            </p:nvSpPr>
            <p:spPr bwMode="ltGray">
              <a:xfrm rot="841630">
                <a:off x="1113" y="3355"/>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1" name="Rectangle 50"/>
              <p:cNvSpPr>
                <a:spLocks noChangeArrowheads="1"/>
              </p:cNvSpPr>
              <p:nvPr/>
            </p:nvSpPr>
            <p:spPr bwMode="ltGray">
              <a:xfrm rot="841630">
                <a:off x="1100" y="3378"/>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2" name="Rectangle 51"/>
              <p:cNvSpPr>
                <a:spLocks noChangeArrowheads="1"/>
              </p:cNvSpPr>
              <p:nvPr/>
            </p:nvSpPr>
            <p:spPr bwMode="ltGray">
              <a:xfrm rot="1308689">
                <a:off x="1086" y="3404"/>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3" name="Rectangle 52"/>
              <p:cNvSpPr>
                <a:spLocks noChangeArrowheads="1"/>
              </p:cNvSpPr>
              <p:nvPr/>
            </p:nvSpPr>
            <p:spPr bwMode="ltGray">
              <a:xfrm rot="1308689">
                <a:off x="1064" y="3425"/>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4" name="Rectangle 53"/>
              <p:cNvSpPr>
                <a:spLocks noChangeArrowheads="1"/>
              </p:cNvSpPr>
              <p:nvPr/>
            </p:nvSpPr>
            <p:spPr bwMode="ltGray">
              <a:xfrm rot="469913">
                <a:off x="1172" y="3225"/>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5" name="Rectangle 54"/>
              <p:cNvSpPr>
                <a:spLocks noChangeArrowheads="1"/>
              </p:cNvSpPr>
              <p:nvPr/>
            </p:nvSpPr>
            <p:spPr bwMode="ltGray">
              <a:xfrm rot="559869">
                <a:off x="1162" y="3250"/>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6" name="Rectangle 55"/>
              <p:cNvSpPr>
                <a:spLocks noChangeArrowheads="1"/>
              </p:cNvSpPr>
              <p:nvPr/>
            </p:nvSpPr>
            <p:spPr bwMode="ltGray">
              <a:xfrm rot="734079">
                <a:off x="1154" y="3276"/>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7" name="Rectangle 56"/>
              <p:cNvSpPr>
                <a:spLocks noChangeArrowheads="1"/>
              </p:cNvSpPr>
              <p:nvPr/>
            </p:nvSpPr>
            <p:spPr bwMode="ltGray">
              <a:xfrm rot="734079">
                <a:off x="1141" y="3304"/>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8" name="Rectangle 57"/>
              <p:cNvSpPr>
                <a:spLocks noChangeArrowheads="1"/>
              </p:cNvSpPr>
              <p:nvPr/>
            </p:nvSpPr>
            <p:spPr bwMode="ltGray">
              <a:xfrm rot="-293905">
                <a:off x="1211" y="3096"/>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79" name="Rectangle 58"/>
              <p:cNvSpPr>
                <a:spLocks noChangeArrowheads="1"/>
              </p:cNvSpPr>
              <p:nvPr/>
            </p:nvSpPr>
            <p:spPr bwMode="ltGray">
              <a:xfrm rot="-8">
                <a:off x="1201" y="3122"/>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0" name="Rectangle 59"/>
              <p:cNvSpPr>
                <a:spLocks noChangeArrowheads="1"/>
              </p:cNvSpPr>
              <p:nvPr/>
            </p:nvSpPr>
            <p:spPr bwMode="ltGray">
              <a:xfrm rot="-8">
                <a:off x="1200" y="3147"/>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1" name="Rectangle 60"/>
              <p:cNvSpPr>
                <a:spLocks noChangeArrowheads="1"/>
              </p:cNvSpPr>
              <p:nvPr/>
            </p:nvSpPr>
            <p:spPr bwMode="ltGray">
              <a:xfrm rot="214188">
                <a:off x="1189" y="3173"/>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2" name="Rectangle 61"/>
              <p:cNvSpPr>
                <a:spLocks noChangeArrowheads="1"/>
              </p:cNvSpPr>
              <p:nvPr/>
            </p:nvSpPr>
            <p:spPr bwMode="ltGray">
              <a:xfrm rot="-682388">
                <a:off x="1219" y="2965"/>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3" name="Rectangle 62"/>
              <p:cNvSpPr>
                <a:spLocks noChangeArrowheads="1"/>
              </p:cNvSpPr>
              <p:nvPr/>
            </p:nvSpPr>
            <p:spPr bwMode="ltGray">
              <a:xfrm rot="-480400">
                <a:off x="1220" y="2991"/>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4" name="Rectangle 63"/>
              <p:cNvSpPr>
                <a:spLocks noChangeArrowheads="1"/>
              </p:cNvSpPr>
              <p:nvPr/>
            </p:nvSpPr>
            <p:spPr bwMode="ltGray">
              <a:xfrm rot="-480400">
                <a:off x="1220" y="3015"/>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5" name="Rectangle 64"/>
              <p:cNvSpPr>
                <a:spLocks noChangeArrowheads="1"/>
              </p:cNvSpPr>
              <p:nvPr/>
            </p:nvSpPr>
            <p:spPr bwMode="ltGray">
              <a:xfrm rot="-270546">
                <a:off x="1219" y="3041"/>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6" name="Rectangle 65"/>
              <p:cNvSpPr>
                <a:spLocks noChangeArrowheads="1"/>
              </p:cNvSpPr>
              <p:nvPr/>
            </p:nvSpPr>
            <p:spPr bwMode="ltGray">
              <a:xfrm rot="-1132286">
                <a:off x="1207" y="2843"/>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7" name="Rectangle 66"/>
              <p:cNvSpPr>
                <a:spLocks noChangeArrowheads="1"/>
              </p:cNvSpPr>
              <p:nvPr/>
            </p:nvSpPr>
            <p:spPr bwMode="ltGray">
              <a:xfrm rot="-969272">
                <a:off x="1213" y="2864"/>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8" name="Rectangle 67"/>
              <p:cNvSpPr>
                <a:spLocks noChangeArrowheads="1"/>
              </p:cNvSpPr>
              <p:nvPr/>
            </p:nvSpPr>
            <p:spPr bwMode="ltGray">
              <a:xfrm rot="-969272">
                <a:off x="1216" y="2888"/>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89" name="Rectangle 68"/>
              <p:cNvSpPr>
                <a:spLocks noChangeArrowheads="1"/>
              </p:cNvSpPr>
              <p:nvPr/>
            </p:nvSpPr>
            <p:spPr bwMode="ltGray">
              <a:xfrm rot="-806259">
                <a:off x="1219" y="2915"/>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0" name="Rectangle 69"/>
              <p:cNvSpPr>
                <a:spLocks noChangeArrowheads="1"/>
              </p:cNvSpPr>
              <p:nvPr/>
            </p:nvSpPr>
            <p:spPr bwMode="ltGray">
              <a:xfrm rot="-1543941">
                <a:off x="1165" y="2727"/>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1" name="Rectangle 70"/>
              <p:cNvSpPr>
                <a:spLocks noChangeArrowheads="1"/>
              </p:cNvSpPr>
              <p:nvPr/>
            </p:nvSpPr>
            <p:spPr bwMode="ltGray">
              <a:xfrm rot="-1341953">
                <a:off x="1176" y="2752"/>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2" name="Rectangle 71"/>
              <p:cNvSpPr>
                <a:spLocks noChangeArrowheads="1"/>
              </p:cNvSpPr>
              <p:nvPr/>
            </p:nvSpPr>
            <p:spPr bwMode="ltGray">
              <a:xfrm rot="-1341953">
                <a:off x="1184" y="2775"/>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3" name="Rectangle 72"/>
              <p:cNvSpPr>
                <a:spLocks noChangeArrowheads="1"/>
              </p:cNvSpPr>
              <p:nvPr/>
            </p:nvSpPr>
            <p:spPr bwMode="ltGray">
              <a:xfrm rot="-1341953">
                <a:off x="1194" y="2795"/>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4" name="Rectangle 73"/>
              <p:cNvSpPr>
                <a:spLocks noChangeArrowheads="1"/>
              </p:cNvSpPr>
              <p:nvPr/>
            </p:nvSpPr>
            <p:spPr bwMode="ltGray">
              <a:xfrm rot="-1928746">
                <a:off x="1101" y="2628"/>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5" name="Rectangle 74"/>
              <p:cNvSpPr>
                <a:spLocks noChangeArrowheads="1"/>
              </p:cNvSpPr>
              <p:nvPr/>
            </p:nvSpPr>
            <p:spPr bwMode="ltGray">
              <a:xfrm rot="-1844175">
                <a:off x="1114" y="2645"/>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6" name="Rectangle 75"/>
              <p:cNvSpPr>
                <a:spLocks noChangeArrowheads="1"/>
              </p:cNvSpPr>
              <p:nvPr/>
            </p:nvSpPr>
            <p:spPr bwMode="ltGray">
              <a:xfrm rot="-1752383">
                <a:off x="1129" y="2667"/>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7" name="Rectangle 76"/>
              <p:cNvSpPr>
                <a:spLocks noChangeArrowheads="1"/>
              </p:cNvSpPr>
              <p:nvPr/>
            </p:nvSpPr>
            <p:spPr bwMode="ltGray">
              <a:xfrm rot="-1752383">
                <a:off x="1142" y="2684"/>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8" name="Rectangle 77"/>
              <p:cNvSpPr>
                <a:spLocks noChangeArrowheads="1"/>
              </p:cNvSpPr>
              <p:nvPr/>
            </p:nvSpPr>
            <p:spPr bwMode="ltGray">
              <a:xfrm rot="-2466736">
                <a:off x="1014" y="2538"/>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99" name="Rectangle 78"/>
              <p:cNvSpPr>
                <a:spLocks noChangeArrowheads="1"/>
              </p:cNvSpPr>
              <p:nvPr/>
            </p:nvSpPr>
            <p:spPr bwMode="ltGray">
              <a:xfrm rot="-2466736">
                <a:off x="1035" y="2557"/>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00" name="Rectangle 79"/>
              <p:cNvSpPr>
                <a:spLocks noChangeArrowheads="1"/>
              </p:cNvSpPr>
              <p:nvPr/>
            </p:nvSpPr>
            <p:spPr bwMode="ltGray">
              <a:xfrm rot="-2466736">
                <a:off x="1050" y="2574"/>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01" name="Rectangle 80"/>
              <p:cNvSpPr>
                <a:spLocks noChangeArrowheads="1"/>
              </p:cNvSpPr>
              <p:nvPr/>
            </p:nvSpPr>
            <p:spPr bwMode="ltGray">
              <a:xfrm rot="-2342866">
                <a:off x="1068" y="2590"/>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02" name="Freeform 81"/>
              <p:cNvSpPr>
                <a:spLocks/>
              </p:cNvSpPr>
              <p:nvPr/>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03" name="Rectangle 82"/>
              <p:cNvSpPr>
                <a:spLocks noChangeArrowheads="1"/>
              </p:cNvSpPr>
              <p:nvPr/>
            </p:nvSpPr>
            <p:spPr bwMode="ltGray">
              <a:xfrm rot="6575641">
                <a:off x="-217" y="3138"/>
                <a:ext cx="122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04" name="Rectangle 83"/>
              <p:cNvSpPr>
                <a:spLocks noChangeArrowheads="1"/>
              </p:cNvSpPr>
              <p:nvPr/>
            </p:nvSpPr>
            <p:spPr bwMode="ltGray">
              <a:xfrm rot="238799">
                <a:off x="4" y="3146"/>
                <a:ext cx="103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05" name="Rectangle 84"/>
              <p:cNvSpPr>
                <a:spLocks noChangeArrowheads="1"/>
              </p:cNvSpPr>
              <p:nvPr/>
            </p:nvSpPr>
            <p:spPr bwMode="ltGray">
              <a:xfrm rot="-2957028">
                <a:off x="907" y="2472"/>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06" name="Rectangle 85"/>
              <p:cNvSpPr>
                <a:spLocks noChangeArrowheads="1"/>
              </p:cNvSpPr>
              <p:nvPr/>
            </p:nvSpPr>
            <p:spPr bwMode="ltGray">
              <a:xfrm rot="-2957028">
                <a:off x="930" y="2486"/>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07" name="Rectangle 86"/>
              <p:cNvSpPr>
                <a:spLocks noChangeArrowheads="1"/>
              </p:cNvSpPr>
              <p:nvPr/>
            </p:nvSpPr>
            <p:spPr bwMode="ltGray">
              <a:xfrm rot="-2957028">
                <a:off x="954" y="2497"/>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08" name="Rectangle 87"/>
              <p:cNvSpPr>
                <a:spLocks noChangeArrowheads="1"/>
              </p:cNvSpPr>
              <p:nvPr/>
            </p:nvSpPr>
            <p:spPr bwMode="ltGray">
              <a:xfrm rot="-2661033">
                <a:off x="974" y="2509"/>
                <a:ext cx="86"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09" name="Rectangle 88"/>
              <p:cNvSpPr>
                <a:spLocks noChangeArrowheads="1"/>
              </p:cNvSpPr>
              <p:nvPr/>
            </p:nvSpPr>
            <p:spPr bwMode="ltGray">
              <a:xfrm rot="-3638503">
                <a:off x="788" y="2426"/>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0" name="Rectangle 89"/>
              <p:cNvSpPr>
                <a:spLocks noChangeArrowheads="1"/>
              </p:cNvSpPr>
              <p:nvPr/>
            </p:nvSpPr>
            <p:spPr bwMode="ltGray">
              <a:xfrm rot="-3638503">
                <a:off x="815" y="2434"/>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1" name="Rectangle 90"/>
              <p:cNvSpPr>
                <a:spLocks noChangeArrowheads="1"/>
              </p:cNvSpPr>
              <p:nvPr/>
            </p:nvSpPr>
            <p:spPr bwMode="ltGray">
              <a:xfrm rot="-3514633">
                <a:off x="837" y="2440"/>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2" name="Rectangle 91"/>
              <p:cNvSpPr>
                <a:spLocks noChangeArrowheads="1"/>
              </p:cNvSpPr>
              <p:nvPr/>
            </p:nvSpPr>
            <p:spPr bwMode="ltGray">
              <a:xfrm rot="-3220799">
                <a:off x="862" y="2452"/>
                <a:ext cx="8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3" name="Rectangle 92"/>
              <p:cNvSpPr>
                <a:spLocks noChangeArrowheads="1"/>
              </p:cNvSpPr>
              <p:nvPr/>
            </p:nvSpPr>
            <p:spPr bwMode="ltGray">
              <a:xfrm rot="-4338250">
                <a:off x="649" y="2396"/>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4" name="Rectangle 93"/>
              <p:cNvSpPr>
                <a:spLocks noChangeArrowheads="1"/>
              </p:cNvSpPr>
              <p:nvPr/>
            </p:nvSpPr>
            <p:spPr bwMode="ltGray">
              <a:xfrm rot="-4250359">
                <a:off x="677" y="2402"/>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5" name="Rectangle 94"/>
              <p:cNvSpPr>
                <a:spLocks noChangeArrowheads="1"/>
              </p:cNvSpPr>
              <p:nvPr/>
            </p:nvSpPr>
            <p:spPr bwMode="ltGray">
              <a:xfrm rot="-4250359">
                <a:off x="708" y="2406"/>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6" name="Rectangle 95"/>
              <p:cNvSpPr>
                <a:spLocks noChangeArrowheads="1"/>
              </p:cNvSpPr>
              <p:nvPr/>
            </p:nvSpPr>
            <p:spPr bwMode="ltGray">
              <a:xfrm rot="-3989246">
                <a:off x="738" y="2410"/>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7" name="Rectangle 96"/>
              <p:cNvSpPr>
                <a:spLocks noChangeArrowheads="1"/>
              </p:cNvSpPr>
              <p:nvPr/>
            </p:nvSpPr>
            <p:spPr bwMode="ltGray">
              <a:xfrm rot="-4862215">
                <a:off x="503" y="2394"/>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8" name="Rectangle 97"/>
              <p:cNvSpPr>
                <a:spLocks noChangeArrowheads="1"/>
              </p:cNvSpPr>
              <p:nvPr/>
            </p:nvSpPr>
            <p:spPr bwMode="ltGray">
              <a:xfrm rot="-4673370">
                <a:off x="534" y="2392"/>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19" name="Rectangle 98"/>
              <p:cNvSpPr>
                <a:spLocks noChangeArrowheads="1"/>
              </p:cNvSpPr>
              <p:nvPr/>
            </p:nvSpPr>
            <p:spPr bwMode="ltGray">
              <a:xfrm rot="-4646721">
                <a:off x="563" y="2390"/>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0" name="Rectangle 99"/>
              <p:cNvSpPr>
                <a:spLocks noChangeArrowheads="1"/>
              </p:cNvSpPr>
              <p:nvPr/>
            </p:nvSpPr>
            <p:spPr bwMode="ltGray">
              <a:xfrm rot="-4580623">
                <a:off x="595" y="2390"/>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1" name="Rectangle 100"/>
              <p:cNvSpPr>
                <a:spLocks noChangeArrowheads="1"/>
              </p:cNvSpPr>
              <p:nvPr/>
            </p:nvSpPr>
            <p:spPr bwMode="ltGray">
              <a:xfrm rot="-5195129">
                <a:off x="355" y="2414"/>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2" name="Rectangle 101"/>
              <p:cNvSpPr>
                <a:spLocks noChangeArrowheads="1"/>
              </p:cNvSpPr>
              <p:nvPr/>
            </p:nvSpPr>
            <p:spPr bwMode="ltGray">
              <a:xfrm rot="-5360484">
                <a:off x="385" y="2408"/>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3" name="Rectangle 102"/>
              <p:cNvSpPr>
                <a:spLocks noChangeArrowheads="1"/>
              </p:cNvSpPr>
              <p:nvPr/>
            </p:nvSpPr>
            <p:spPr bwMode="ltGray">
              <a:xfrm rot="-5288939">
                <a:off x="419" y="2404"/>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4" name="Rectangle 103"/>
              <p:cNvSpPr>
                <a:spLocks noChangeArrowheads="1"/>
              </p:cNvSpPr>
              <p:nvPr/>
            </p:nvSpPr>
            <p:spPr bwMode="ltGray">
              <a:xfrm rot="-5164854">
                <a:off x="449" y="2400"/>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5" name="Rectangle 104"/>
              <p:cNvSpPr>
                <a:spLocks noChangeArrowheads="1"/>
              </p:cNvSpPr>
              <p:nvPr/>
            </p:nvSpPr>
            <p:spPr bwMode="ltGray">
              <a:xfrm rot="-6132163">
                <a:off x="206" y="2458"/>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6" name="Rectangle 105"/>
              <p:cNvSpPr>
                <a:spLocks noChangeArrowheads="1"/>
              </p:cNvSpPr>
              <p:nvPr/>
            </p:nvSpPr>
            <p:spPr bwMode="ltGray">
              <a:xfrm rot="-6220433">
                <a:off x="237" y="2448"/>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7" name="Rectangle 106"/>
              <p:cNvSpPr>
                <a:spLocks noChangeArrowheads="1"/>
              </p:cNvSpPr>
              <p:nvPr/>
            </p:nvSpPr>
            <p:spPr bwMode="ltGray">
              <a:xfrm rot="-6110943">
                <a:off x="266" y="2438"/>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8" name="Rectangle 107"/>
              <p:cNvSpPr>
                <a:spLocks noChangeArrowheads="1"/>
              </p:cNvSpPr>
              <p:nvPr/>
            </p:nvSpPr>
            <p:spPr bwMode="ltGray">
              <a:xfrm rot="-5919570">
                <a:off x="293" y="2426"/>
                <a:ext cx="69"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29" name="Rectangle 108"/>
              <p:cNvSpPr>
                <a:spLocks noChangeArrowheads="1"/>
              </p:cNvSpPr>
              <p:nvPr/>
            </p:nvSpPr>
            <p:spPr bwMode="ltGray">
              <a:xfrm rot="-7376291">
                <a:off x="6" y="2548"/>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0" name="Rectangle 109"/>
              <p:cNvSpPr>
                <a:spLocks noChangeArrowheads="1"/>
              </p:cNvSpPr>
              <p:nvPr/>
            </p:nvSpPr>
            <p:spPr bwMode="ltGray">
              <a:xfrm rot="-7168347">
                <a:off x="65" y="2516"/>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1" name="Rectangle 110"/>
              <p:cNvSpPr>
                <a:spLocks noChangeArrowheads="1"/>
              </p:cNvSpPr>
              <p:nvPr/>
            </p:nvSpPr>
            <p:spPr bwMode="ltGray">
              <a:xfrm rot="-6802416">
                <a:off x="92" y="2502"/>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2" name="Rectangle 111"/>
              <p:cNvSpPr>
                <a:spLocks noChangeArrowheads="1"/>
              </p:cNvSpPr>
              <p:nvPr/>
            </p:nvSpPr>
            <p:spPr bwMode="ltGray">
              <a:xfrm rot="-6802416">
                <a:off x="119" y="2492"/>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3" name="Rectangle 112"/>
              <p:cNvSpPr>
                <a:spLocks noChangeArrowheads="1"/>
              </p:cNvSpPr>
              <p:nvPr/>
            </p:nvSpPr>
            <p:spPr bwMode="ltGray">
              <a:xfrm rot="-6457704">
                <a:off x="150" y="2478"/>
                <a:ext cx="6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4" name="Rectangle 113"/>
              <p:cNvSpPr>
                <a:spLocks noChangeArrowheads="1"/>
              </p:cNvSpPr>
              <p:nvPr/>
            </p:nvSpPr>
            <p:spPr bwMode="ltGray">
              <a:xfrm rot="-1876771">
                <a:off x="0" y="3363"/>
                <a:ext cx="7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5" name="Rectangle 114"/>
              <p:cNvSpPr>
                <a:spLocks noChangeArrowheads="1"/>
              </p:cNvSpPr>
              <p:nvPr/>
            </p:nvSpPr>
            <p:spPr bwMode="ltGray">
              <a:xfrm rot="3283992">
                <a:off x="511" y="3478"/>
                <a:ext cx="242"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6" name="Rectangle 115"/>
              <p:cNvSpPr>
                <a:spLocks noChangeArrowheads="1"/>
              </p:cNvSpPr>
              <p:nvPr/>
            </p:nvSpPr>
            <p:spPr bwMode="ltGray">
              <a:xfrm rot="3283992">
                <a:off x="35" y="2798"/>
                <a:ext cx="242"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7" name="Rectangle 116"/>
              <p:cNvSpPr>
                <a:spLocks noChangeArrowheads="1"/>
              </p:cNvSpPr>
              <p:nvPr/>
            </p:nvSpPr>
            <p:spPr bwMode="ltGray">
              <a:xfrm rot="-1876771">
                <a:off x="700" y="2851"/>
                <a:ext cx="317"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8" name="Rectangle 117"/>
              <p:cNvSpPr>
                <a:spLocks noChangeArrowheads="1"/>
              </p:cNvSpPr>
              <p:nvPr/>
            </p:nvSpPr>
            <p:spPr bwMode="ltGray">
              <a:xfrm rot="5908516">
                <a:off x="200" y="3915"/>
                <a:ext cx="138"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39" name="Rectangle 118"/>
              <p:cNvSpPr>
                <a:spLocks noChangeArrowheads="1"/>
              </p:cNvSpPr>
              <p:nvPr/>
            </p:nvSpPr>
            <p:spPr bwMode="ltGray">
              <a:xfrm rot="6683973">
                <a:off x="45" y="3915"/>
                <a:ext cx="144"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0" name="Rectangle 119"/>
              <p:cNvSpPr>
                <a:spLocks noChangeArrowheads="1"/>
              </p:cNvSpPr>
              <p:nvPr/>
            </p:nvSpPr>
            <p:spPr bwMode="ltGray">
              <a:xfrm rot="5245609">
                <a:off x="361" y="3893"/>
                <a:ext cx="132"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1" name="Rectangle 120"/>
              <p:cNvSpPr>
                <a:spLocks noChangeArrowheads="1"/>
              </p:cNvSpPr>
              <p:nvPr/>
            </p:nvSpPr>
            <p:spPr bwMode="ltGray">
              <a:xfrm rot="4500520">
                <a:off x="522" y="3847"/>
                <a:ext cx="132"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2" name="Rectangle 121"/>
              <p:cNvSpPr>
                <a:spLocks noChangeArrowheads="1"/>
              </p:cNvSpPr>
              <p:nvPr/>
            </p:nvSpPr>
            <p:spPr bwMode="ltGray">
              <a:xfrm rot="3805227">
                <a:off x="670" y="3778"/>
                <a:ext cx="132"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3" name="Rectangle 122"/>
              <p:cNvSpPr>
                <a:spLocks noChangeArrowheads="1"/>
              </p:cNvSpPr>
              <p:nvPr/>
            </p:nvSpPr>
            <p:spPr bwMode="ltGray">
              <a:xfrm rot="3060138">
                <a:off x="813" y="3688"/>
                <a:ext cx="132"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4" name="Rectangle 123"/>
              <p:cNvSpPr>
                <a:spLocks noChangeArrowheads="1"/>
              </p:cNvSpPr>
              <p:nvPr/>
            </p:nvSpPr>
            <p:spPr bwMode="ltGray">
              <a:xfrm rot="2090281">
                <a:off x="938" y="3582"/>
                <a:ext cx="132"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5" name="Rectangle 124"/>
              <p:cNvSpPr>
                <a:spLocks noChangeArrowheads="1"/>
              </p:cNvSpPr>
              <p:nvPr/>
            </p:nvSpPr>
            <p:spPr bwMode="ltGray">
              <a:xfrm rot="-7168347">
                <a:off x="-18" y="2506"/>
                <a:ext cx="132"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6" name="Rectangle 125"/>
              <p:cNvSpPr>
                <a:spLocks noChangeArrowheads="1"/>
              </p:cNvSpPr>
              <p:nvPr/>
            </p:nvSpPr>
            <p:spPr bwMode="ltGray">
              <a:xfrm rot="-6406501">
                <a:off x="136" y="2433"/>
                <a:ext cx="132"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7" name="Rectangle 126"/>
              <p:cNvSpPr>
                <a:spLocks noChangeArrowheads="1"/>
              </p:cNvSpPr>
              <p:nvPr/>
            </p:nvSpPr>
            <p:spPr bwMode="ltGray">
              <a:xfrm rot="-4970620">
                <a:off x="447" y="2364"/>
                <a:ext cx="138"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8" name="Rectangle 127"/>
              <p:cNvSpPr>
                <a:spLocks noChangeArrowheads="1"/>
              </p:cNvSpPr>
              <p:nvPr/>
            </p:nvSpPr>
            <p:spPr bwMode="ltGray">
              <a:xfrm rot="-4298502">
                <a:off x="597" y="2360"/>
                <a:ext cx="150"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49" name="Rectangle 128"/>
              <p:cNvSpPr>
                <a:spLocks noChangeArrowheads="1"/>
              </p:cNvSpPr>
              <p:nvPr/>
            </p:nvSpPr>
            <p:spPr bwMode="ltGray">
              <a:xfrm rot="-3676305">
                <a:off x="739" y="2386"/>
                <a:ext cx="155"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0" name="Rectangle 129"/>
              <p:cNvSpPr>
                <a:spLocks noChangeArrowheads="1"/>
              </p:cNvSpPr>
              <p:nvPr/>
            </p:nvSpPr>
            <p:spPr bwMode="ltGray">
              <a:xfrm rot="-3188616">
                <a:off x="869" y="2430"/>
                <a:ext cx="167"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1" name="Rectangle 130"/>
              <p:cNvSpPr>
                <a:spLocks noChangeArrowheads="1"/>
              </p:cNvSpPr>
              <p:nvPr/>
            </p:nvSpPr>
            <p:spPr bwMode="ltGray">
              <a:xfrm rot="-2610246">
                <a:off x="984" y="2497"/>
                <a:ext cx="167"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2" name="Rectangle 131"/>
              <p:cNvSpPr>
                <a:spLocks noChangeArrowheads="1"/>
              </p:cNvSpPr>
              <p:nvPr/>
            </p:nvSpPr>
            <p:spPr bwMode="ltGray">
              <a:xfrm rot="-2190008">
                <a:off x="1075" y="2585"/>
                <a:ext cx="173"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3" name="Rectangle 132"/>
              <p:cNvSpPr>
                <a:spLocks noChangeArrowheads="1"/>
              </p:cNvSpPr>
              <p:nvPr/>
            </p:nvSpPr>
            <p:spPr bwMode="ltGray">
              <a:xfrm rot="-1728558">
                <a:off x="1147" y="2688"/>
                <a:ext cx="167"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4" name="Rectangle 133"/>
              <p:cNvSpPr>
                <a:spLocks noChangeArrowheads="1"/>
              </p:cNvSpPr>
              <p:nvPr/>
            </p:nvSpPr>
            <p:spPr bwMode="ltGray">
              <a:xfrm rot="-1172118">
                <a:off x="1198" y="2805"/>
                <a:ext cx="167"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5" name="Rectangle 134"/>
              <p:cNvSpPr>
                <a:spLocks noChangeArrowheads="1"/>
              </p:cNvSpPr>
              <p:nvPr/>
            </p:nvSpPr>
            <p:spPr bwMode="ltGray">
              <a:xfrm rot="-753845">
                <a:off x="1218" y="2930"/>
                <a:ext cx="167"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6" name="Rectangle 135"/>
              <p:cNvSpPr>
                <a:spLocks noChangeArrowheads="1"/>
              </p:cNvSpPr>
              <p:nvPr/>
            </p:nvSpPr>
            <p:spPr bwMode="ltGray">
              <a:xfrm rot="-287823">
                <a:off x="1213" y="3066"/>
                <a:ext cx="167"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7" name="Rectangle 136"/>
              <p:cNvSpPr>
                <a:spLocks noChangeArrowheads="1"/>
              </p:cNvSpPr>
              <p:nvPr/>
            </p:nvSpPr>
            <p:spPr bwMode="ltGray">
              <a:xfrm rot="696741">
                <a:off x="1126" y="3337"/>
                <a:ext cx="150"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8" name="Rectangle 137"/>
              <p:cNvSpPr>
                <a:spLocks noChangeArrowheads="1"/>
              </p:cNvSpPr>
              <p:nvPr/>
            </p:nvSpPr>
            <p:spPr bwMode="ltGray">
              <a:xfrm rot="1529990">
                <a:off x="1041" y="3465"/>
                <a:ext cx="140"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59" name="Freeform 138"/>
              <p:cNvSpPr>
                <a:spLocks/>
              </p:cNvSpPr>
              <p:nvPr/>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60" name="Freeform 139"/>
              <p:cNvSpPr>
                <a:spLocks/>
              </p:cNvSpPr>
              <p:nvPr/>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61" name="Freeform 140"/>
              <p:cNvSpPr>
                <a:spLocks/>
              </p:cNvSpPr>
              <p:nvPr/>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62" name="Freeform 141"/>
              <p:cNvSpPr>
                <a:spLocks/>
              </p:cNvSpPr>
              <p:nvPr/>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63" name="Freeform 142"/>
              <p:cNvSpPr>
                <a:spLocks/>
              </p:cNvSpPr>
              <p:nvPr/>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64" name="Freeform 143"/>
              <p:cNvSpPr>
                <a:spLocks/>
              </p:cNvSpPr>
              <p:nvPr/>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65" name="Freeform 144"/>
              <p:cNvSpPr>
                <a:spLocks/>
              </p:cNvSpPr>
              <p:nvPr/>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66" name="Freeform 145"/>
              <p:cNvSpPr>
                <a:spLocks/>
              </p:cNvSpPr>
              <p:nvPr/>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67" name="Freeform 146"/>
              <p:cNvSpPr>
                <a:spLocks/>
              </p:cNvSpPr>
              <p:nvPr/>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68" name="Rectangle 147"/>
              <p:cNvSpPr>
                <a:spLocks noChangeArrowheads="1"/>
              </p:cNvSpPr>
              <p:nvPr/>
            </p:nvSpPr>
            <p:spPr bwMode="ltGray">
              <a:xfrm rot="244926">
                <a:off x="1177" y="3201"/>
                <a:ext cx="161"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69" name="Rectangle 148"/>
              <p:cNvSpPr>
                <a:spLocks noChangeArrowheads="1"/>
              </p:cNvSpPr>
              <p:nvPr/>
            </p:nvSpPr>
            <p:spPr bwMode="ltGray">
              <a:xfrm rot="-5598588">
                <a:off x="290" y="2386"/>
                <a:ext cx="138" cy="12"/>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170" name="Freeform 149"/>
              <p:cNvSpPr>
                <a:spLocks/>
              </p:cNvSpPr>
              <p:nvPr/>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171" name="Freeform 150"/>
              <p:cNvSpPr>
                <a:spLocks/>
              </p:cNvSpPr>
              <p:nvPr/>
            </p:nvSpPr>
            <p:spPr bwMode="ltGray">
              <a:xfrm rot="-2857037">
                <a:off x="619" y="3550"/>
                <a:ext cx="68" cy="69"/>
              </a:xfrm>
              <a:custGeom>
                <a:avLst/>
                <a:gdLst>
                  <a:gd name="T0" fmla="*/ 0 w 144"/>
                  <a:gd name="T1" fmla="*/ 9 h 154"/>
                  <a:gd name="T2" fmla="*/ 6 w 144"/>
                  <a:gd name="T3" fmla="*/ 14 h 154"/>
                  <a:gd name="T4" fmla="*/ 12 w 144"/>
                  <a:gd name="T5" fmla="*/ 11 h 154"/>
                  <a:gd name="T6" fmla="*/ 7 w 144"/>
                  <a:gd name="T7" fmla="*/ 5 h 154"/>
                  <a:gd name="T8" fmla="*/ 11 w 144"/>
                  <a:gd name="T9" fmla="*/ 3 h 154"/>
                  <a:gd name="T10" fmla="*/ 12 w 144"/>
                  <a:gd name="T11" fmla="*/ 5 h 154"/>
                  <a:gd name="T12" fmla="*/ 15 w 144"/>
                  <a:gd name="T13" fmla="*/ 4 h 154"/>
                  <a:gd name="T14" fmla="*/ 10 w 144"/>
                  <a:gd name="T15" fmla="*/ 0 h 154"/>
                  <a:gd name="T16" fmla="*/ 4 w 144"/>
                  <a:gd name="T17" fmla="*/ 3 h 154"/>
                  <a:gd name="T18" fmla="*/ 9 w 144"/>
                  <a:gd name="T19" fmla="*/ 10 h 154"/>
                  <a:gd name="T20" fmla="*/ 3 w 144"/>
                  <a:gd name="T21" fmla="*/ 9 h 154"/>
                  <a:gd name="T22" fmla="*/ 0 w 144"/>
                  <a:gd name="T23" fmla="*/ 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299" name="Freeform 151"/>
              <p:cNvSpPr>
                <a:spLocks/>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ndParaRPr>
              </a:p>
            </p:txBody>
          </p:sp>
          <p:sp>
            <p:nvSpPr>
              <p:cNvPr id="300" name="Oval 152"/>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grpSp>
      <p:grpSp>
        <p:nvGrpSpPr>
          <p:cNvPr id="5" name="Group 158"/>
          <p:cNvGrpSpPr>
            <a:grpSpLocks/>
          </p:cNvGrpSpPr>
          <p:nvPr/>
        </p:nvGrpSpPr>
        <p:grpSpPr bwMode="auto">
          <a:xfrm>
            <a:off x="0" y="0"/>
            <a:ext cx="9144000" cy="6858000"/>
            <a:chOff x="0" y="0"/>
            <a:chExt cx="5760" cy="4320"/>
          </a:xfrm>
        </p:grpSpPr>
        <p:pic>
          <p:nvPicPr>
            <p:cNvPr id="5129" name="Picture 1031" descr="C:\Jonathan\Dissertation Committee\THESIS\defense presentation\border.jpg"/>
            <p:cNvPicPr>
              <a:picLocks noChangeAspect="1" noChangeArrowheads="1"/>
            </p:cNvPicPr>
            <p:nvPr userDrawn="1"/>
          </p:nvPicPr>
          <p:blipFill>
            <a:blip r:embed="rId13" cstate="print">
              <a:extLst>
                <a:ext uri="{28A0092B-C50C-407E-A947-70E740481C1C}">
                  <a14:useLocalDpi xmlns:a14="http://schemas.microsoft.com/office/drawing/2010/main" xmlns=""/>
                </a:ext>
              </a:extLst>
            </a:blip>
            <a:srcRect/>
            <a:stretch>
              <a:fillRect/>
            </a:stretch>
          </p:blipFill>
          <p:spPr bwMode="auto">
            <a:xfrm>
              <a:off x="0" y="3696"/>
              <a:ext cx="5760" cy="624"/>
            </a:xfrm>
            <a:prstGeom prst="rect">
              <a:avLst/>
            </a:prstGeom>
            <a:noFill/>
            <a:ln w="9525">
              <a:noFill/>
              <a:miter lim="800000"/>
              <a:headEnd/>
              <a:tailEnd/>
            </a:ln>
          </p:spPr>
        </p:pic>
        <p:sp>
          <p:nvSpPr>
            <p:cNvPr id="1034" name="Rectangle 160"/>
            <p:cNvSpPr>
              <a:spLocks noChangeArrowheads="1"/>
            </p:cNvSpPr>
            <p:nvPr userDrawn="1"/>
          </p:nvSpPr>
          <p:spPr bwMode="auto">
            <a:xfrm>
              <a:off x="0" y="0"/>
              <a:ext cx="5760" cy="96"/>
            </a:xfrm>
            <a:prstGeom prst="rect">
              <a:avLst/>
            </a:prstGeom>
            <a:solidFill>
              <a:srgbClr val="000000"/>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35" name="Rectangle 161"/>
            <p:cNvSpPr>
              <a:spLocks noChangeArrowheads="1"/>
            </p:cNvSpPr>
            <p:nvPr userDrawn="1"/>
          </p:nvSpPr>
          <p:spPr bwMode="auto">
            <a:xfrm>
              <a:off x="736" y="3696"/>
              <a:ext cx="5024" cy="384"/>
            </a:xfrm>
            <a:prstGeom prst="rect">
              <a:avLst/>
            </a:prstGeom>
            <a:solidFill>
              <a:srgbClr val="52546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sp>
          <p:nvSpPr>
            <p:cNvPr id="1036" name="AutoShape 162"/>
            <p:cNvSpPr>
              <a:spLocks noChangeArrowheads="1"/>
            </p:cNvSpPr>
            <p:nvPr userDrawn="1"/>
          </p:nvSpPr>
          <p:spPr bwMode="auto">
            <a:xfrm rot="5400000" flipV="1">
              <a:off x="385" y="3719"/>
              <a:ext cx="387" cy="342"/>
            </a:xfrm>
            <a:prstGeom prst="rtTriangle">
              <a:avLst/>
            </a:prstGeom>
            <a:solidFill>
              <a:srgbClr val="525462"/>
            </a:solidFill>
            <a:ln w="9525">
              <a:noFill/>
              <a:miter lim="800000"/>
              <a:headEnd/>
              <a:tailEnd/>
            </a:ln>
          </p:spPr>
          <p:txBody>
            <a:bodyPr wrap="none" anchor="ctr"/>
            <a:lstStyle/>
            <a:p>
              <a:pPr fontAlgn="base">
                <a:spcBef>
                  <a:spcPct val="0"/>
                </a:spcBef>
                <a:spcAft>
                  <a:spcPct val="0"/>
                </a:spcAft>
                <a:defRPr/>
              </a:pPr>
              <a:endParaRPr lang="en-US">
                <a:solidFill>
                  <a:srgbClr val="FFFFFF"/>
                </a:solidFill>
              </a:endParaRPr>
            </a:p>
          </p:txBody>
        </p:sp>
      </p:grpSp>
      <p:sp>
        <p:nvSpPr>
          <p:cNvPr id="5124" name="Rectangle 158"/>
          <p:cNvSpPr>
            <a:spLocks noGrp="1" noRot="1" noChangeArrowheads="1"/>
          </p:cNvSpPr>
          <p:nvPr>
            <p:ph type="title"/>
          </p:nvPr>
        </p:nvSpPr>
        <p:spPr bwMode="auto">
          <a:xfrm>
            <a:off x="301625" y="228600"/>
            <a:ext cx="8540750" cy="695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5" name="Rectangle 162"/>
          <p:cNvSpPr>
            <a:spLocks noGrp="1" noRot="1" noChangeArrowheads="1"/>
          </p:cNvSpPr>
          <p:nvPr>
            <p:ph type="body" idx="1"/>
          </p:nvPr>
        </p:nvSpPr>
        <p:spPr bwMode="auto">
          <a:xfrm>
            <a:off x="290513" y="1589088"/>
            <a:ext cx="854075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9" name="Rectangle 155"/>
          <p:cNvSpPr>
            <a:spLocks noGrp="1" noChangeArrowheads="1"/>
          </p:cNvSpPr>
          <p:nvPr>
            <p:ph type="dt" sz="quarter" idx="2"/>
          </p:nvPr>
        </p:nvSpPr>
        <p:spPr bwMode="auto">
          <a:xfrm>
            <a:off x="304800" y="6248400"/>
            <a:ext cx="2286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charset="0"/>
              </a:defRPr>
            </a:lvl1pPr>
          </a:lstStyle>
          <a:p>
            <a:pPr fontAlgn="base">
              <a:spcBef>
                <a:spcPct val="0"/>
              </a:spcBef>
              <a:spcAft>
                <a:spcPct val="0"/>
              </a:spcAft>
              <a:defRPr/>
            </a:pPr>
            <a:r>
              <a:rPr lang="de-DE" smtClean="0">
                <a:solidFill>
                  <a:srgbClr val="FFFFFF"/>
                </a:solidFill>
              </a:rPr>
              <a:t>09.05.2012</a:t>
            </a:r>
            <a:endParaRPr lang="en-US">
              <a:solidFill>
                <a:srgbClr val="FFFFFF"/>
              </a:solidFill>
            </a:endParaRPr>
          </a:p>
        </p:txBody>
      </p:sp>
      <p:sp>
        <p:nvSpPr>
          <p:cNvPr id="320" name="Rectangle 156"/>
          <p:cNvSpPr>
            <a:spLocks noGrp="1" noChangeArrowheads="1"/>
          </p:cNvSpPr>
          <p:nvPr>
            <p:ph type="ftr" sz="quarter" idx="3"/>
          </p:nvPr>
        </p:nvSpPr>
        <p:spPr bwMode="auto">
          <a:xfrm>
            <a:off x="3124200" y="6477000"/>
            <a:ext cx="2895600" cy="228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FLS 2012 | Summary eSources | Carlos Hernandez-Garcia and Thorsten Kamps</a:t>
            </a:r>
            <a:endParaRPr lang="en-US" dirty="0">
              <a:solidFill>
                <a:srgbClr val="FFFFFF"/>
              </a:solidFill>
            </a:endParaRPr>
          </a:p>
        </p:txBody>
      </p:sp>
      <p:sp>
        <p:nvSpPr>
          <p:cNvPr id="321" name="Rectangle 157"/>
          <p:cNvSpPr>
            <a:spLocks noGrp="1" noChangeArrowheads="1"/>
          </p:cNvSpPr>
          <p:nvPr>
            <p:ph type="sldNum" sz="quarter" idx="4"/>
          </p:nvPr>
        </p:nvSpPr>
        <p:spPr bwMode="auto">
          <a:xfrm>
            <a:off x="6553200" y="6248400"/>
            <a:ext cx="2286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fontAlgn="base">
              <a:spcBef>
                <a:spcPct val="0"/>
              </a:spcBef>
              <a:spcAft>
                <a:spcPct val="0"/>
              </a:spcAft>
              <a:defRPr/>
            </a:pPr>
            <a:fld id="{347A83B4-7139-40F2-BBFD-E82F5F38DE6B}" type="slidenum">
              <a:rPr lang="en-US">
                <a:solidFill>
                  <a:srgbClr val="FFFFFF"/>
                </a:solidFill>
              </a:rPr>
              <a:pPr fontAlgn="base">
                <a:spcBef>
                  <a:spcPct val="0"/>
                </a:spcBef>
                <a:spcAft>
                  <a:spcPct val="0"/>
                </a:spcAft>
                <a:defRPr/>
              </a:pPr>
              <a:t>‹Nr.›</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p:txStyles>
    <p:titleStyle>
      <a:lvl1pPr algn="ctr" rtl="0" eaLnBrk="0" fontAlgn="base" hangingPunct="0">
        <a:spcBef>
          <a:spcPct val="0"/>
        </a:spcBef>
        <a:spcAft>
          <a:spcPct val="0"/>
        </a:spcAft>
        <a:defRPr sz="3200" u="sng">
          <a:solidFill>
            <a:srgbClr val="FFCC66"/>
          </a:solidFill>
          <a:latin typeface="+mj-lt"/>
          <a:ea typeface="+mj-ea"/>
          <a:cs typeface="+mj-cs"/>
        </a:defRPr>
      </a:lvl1pPr>
      <a:lvl2pPr algn="ctr" rtl="0" eaLnBrk="0" fontAlgn="base" hangingPunct="0">
        <a:spcBef>
          <a:spcPct val="0"/>
        </a:spcBef>
        <a:spcAft>
          <a:spcPct val="0"/>
        </a:spcAft>
        <a:defRPr sz="3200" u="sng">
          <a:solidFill>
            <a:srgbClr val="FFCC66"/>
          </a:solidFill>
          <a:latin typeface="Times New Roman" pitchFamily="18" charset="0"/>
        </a:defRPr>
      </a:lvl2pPr>
      <a:lvl3pPr algn="ctr" rtl="0" eaLnBrk="0" fontAlgn="base" hangingPunct="0">
        <a:spcBef>
          <a:spcPct val="0"/>
        </a:spcBef>
        <a:spcAft>
          <a:spcPct val="0"/>
        </a:spcAft>
        <a:defRPr sz="3200" u="sng">
          <a:solidFill>
            <a:srgbClr val="FFCC66"/>
          </a:solidFill>
          <a:latin typeface="Times New Roman" pitchFamily="18" charset="0"/>
        </a:defRPr>
      </a:lvl3pPr>
      <a:lvl4pPr algn="ctr" rtl="0" eaLnBrk="0" fontAlgn="base" hangingPunct="0">
        <a:spcBef>
          <a:spcPct val="0"/>
        </a:spcBef>
        <a:spcAft>
          <a:spcPct val="0"/>
        </a:spcAft>
        <a:defRPr sz="3200" u="sng">
          <a:solidFill>
            <a:srgbClr val="FFCC66"/>
          </a:solidFill>
          <a:latin typeface="Times New Roman" pitchFamily="18" charset="0"/>
        </a:defRPr>
      </a:lvl4pPr>
      <a:lvl5pPr algn="ctr" rtl="0" eaLnBrk="0" fontAlgn="base" hangingPunct="0">
        <a:spcBef>
          <a:spcPct val="0"/>
        </a:spcBef>
        <a:spcAft>
          <a:spcPct val="0"/>
        </a:spcAft>
        <a:defRPr sz="3200" u="sng">
          <a:solidFill>
            <a:srgbClr val="FFCC66"/>
          </a:solidFill>
          <a:latin typeface="Times New Roman" pitchFamily="18" charset="0"/>
        </a:defRPr>
      </a:lvl5pPr>
      <a:lvl6pPr marL="457200" algn="ctr" rtl="0" fontAlgn="base">
        <a:spcBef>
          <a:spcPct val="0"/>
        </a:spcBef>
        <a:spcAft>
          <a:spcPct val="0"/>
        </a:spcAft>
        <a:defRPr sz="3200" u="sng">
          <a:solidFill>
            <a:srgbClr val="FFCC66"/>
          </a:solidFill>
          <a:latin typeface="Times New Roman" pitchFamily="18" charset="0"/>
        </a:defRPr>
      </a:lvl6pPr>
      <a:lvl7pPr marL="914400" algn="ctr" rtl="0" fontAlgn="base">
        <a:spcBef>
          <a:spcPct val="0"/>
        </a:spcBef>
        <a:spcAft>
          <a:spcPct val="0"/>
        </a:spcAft>
        <a:defRPr sz="3200" u="sng">
          <a:solidFill>
            <a:srgbClr val="FFCC66"/>
          </a:solidFill>
          <a:latin typeface="Times New Roman" pitchFamily="18" charset="0"/>
        </a:defRPr>
      </a:lvl7pPr>
      <a:lvl8pPr marL="1371600" algn="ctr" rtl="0" fontAlgn="base">
        <a:spcBef>
          <a:spcPct val="0"/>
        </a:spcBef>
        <a:spcAft>
          <a:spcPct val="0"/>
        </a:spcAft>
        <a:defRPr sz="3200" u="sng">
          <a:solidFill>
            <a:srgbClr val="FFCC66"/>
          </a:solidFill>
          <a:latin typeface="Times New Roman" pitchFamily="18" charset="0"/>
        </a:defRPr>
      </a:lvl8pPr>
      <a:lvl9pPr marL="1828800" algn="ctr" rtl="0" fontAlgn="base">
        <a:spcBef>
          <a:spcPct val="0"/>
        </a:spcBef>
        <a:spcAft>
          <a:spcPct val="0"/>
        </a:spcAft>
        <a:defRPr sz="3200" u="sng">
          <a:solidFill>
            <a:srgbClr val="FFCC66"/>
          </a:solidFill>
          <a:latin typeface="Times New Roman" pitchFamily="18" charset="0"/>
        </a:defRPr>
      </a:lvl9pPr>
    </p:titleStyle>
    <p:bodyStyle>
      <a:lvl1pPr marL="342900" indent="-342900" algn="l" rtl="0" eaLnBrk="0" fontAlgn="base" hangingPunct="0">
        <a:spcBef>
          <a:spcPct val="20000"/>
        </a:spcBef>
        <a:spcAft>
          <a:spcPct val="0"/>
        </a:spcAft>
        <a:buClr>
          <a:srgbClr val="FFCC66"/>
        </a:buClr>
        <a:buSzPct val="11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80000"/>
        <a:buChar char="•"/>
        <a:defRPr sz="2000">
          <a:solidFill>
            <a:schemeClr val="tx1"/>
          </a:solidFill>
          <a:latin typeface="+mn-lt"/>
        </a:defRPr>
      </a:lvl3pPr>
      <a:lvl4pPr marL="1600200" indent="-228600" algn="l" rtl="0" eaLnBrk="0" fontAlgn="base" hangingPunct="0">
        <a:spcBef>
          <a:spcPct val="20000"/>
        </a:spcBef>
        <a:spcAft>
          <a:spcPct val="0"/>
        </a:spcAft>
        <a:buClr>
          <a:schemeClr val="folHlink"/>
        </a:buClr>
        <a:buSzPct val="95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Wingdings 3" pitchFamily="18" charset="2"/>
        <a:buChar char=""/>
        <a:defRPr sz="2000">
          <a:solidFill>
            <a:schemeClr val="tx1"/>
          </a:solidFill>
          <a:latin typeface="+mn-lt"/>
        </a:defRPr>
      </a:lvl5pPr>
      <a:lvl6pPr marL="2514600" indent="-228600" algn="l" rtl="0" fontAlgn="base">
        <a:spcBef>
          <a:spcPct val="20000"/>
        </a:spcBef>
        <a:spcAft>
          <a:spcPct val="0"/>
        </a:spcAft>
        <a:buClr>
          <a:schemeClr val="hlink"/>
        </a:buClr>
        <a:buSzPct val="80000"/>
        <a:buFont typeface="Wingdings 3" pitchFamily="18" charset="2"/>
        <a:buChar char=""/>
        <a:defRPr sz="2000">
          <a:solidFill>
            <a:schemeClr val="tx1"/>
          </a:solidFill>
          <a:latin typeface="+mn-lt"/>
        </a:defRPr>
      </a:lvl6pPr>
      <a:lvl7pPr marL="2971800" indent="-228600" algn="l" rtl="0" fontAlgn="base">
        <a:spcBef>
          <a:spcPct val="20000"/>
        </a:spcBef>
        <a:spcAft>
          <a:spcPct val="0"/>
        </a:spcAft>
        <a:buClr>
          <a:schemeClr val="hlink"/>
        </a:buClr>
        <a:buSzPct val="80000"/>
        <a:buFont typeface="Wingdings 3" pitchFamily="18" charset="2"/>
        <a:buChar char=""/>
        <a:defRPr sz="2000">
          <a:solidFill>
            <a:schemeClr val="tx1"/>
          </a:solidFill>
          <a:latin typeface="+mn-lt"/>
        </a:defRPr>
      </a:lvl7pPr>
      <a:lvl8pPr marL="3429000" indent="-228600" algn="l" rtl="0" fontAlgn="base">
        <a:spcBef>
          <a:spcPct val="20000"/>
        </a:spcBef>
        <a:spcAft>
          <a:spcPct val="0"/>
        </a:spcAft>
        <a:buClr>
          <a:schemeClr val="hlink"/>
        </a:buClr>
        <a:buSzPct val="80000"/>
        <a:buFont typeface="Wingdings 3" pitchFamily="18" charset="2"/>
        <a:buChar char=""/>
        <a:defRPr sz="2000">
          <a:solidFill>
            <a:schemeClr val="tx1"/>
          </a:solidFill>
          <a:latin typeface="+mn-lt"/>
        </a:defRPr>
      </a:lvl8pPr>
      <a:lvl9pPr marL="3886200" indent="-228600" algn="l" rtl="0" fontAlgn="base">
        <a:spcBef>
          <a:spcPct val="20000"/>
        </a:spcBef>
        <a:spcAft>
          <a:spcPct val="0"/>
        </a:spcAft>
        <a:buClr>
          <a:schemeClr val="hlink"/>
        </a:buClr>
        <a:buSzPct val="80000"/>
        <a:buFont typeface="Wingdings 3"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800100" y="142875"/>
            <a:ext cx="8229600" cy="439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HIER STEHT EIN KOLUMNENTITEL IN VERSALIEN 14 PT</a:t>
            </a:r>
          </a:p>
        </p:txBody>
      </p:sp>
      <p:sp>
        <p:nvSpPr>
          <p:cNvPr id="3" name="Textplatzhalter 2"/>
          <p:cNvSpPr>
            <a:spLocks noGrp="1"/>
          </p:cNvSpPr>
          <p:nvPr>
            <p:ph type="body" idx="1"/>
          </p:nvPr>
        </p:nvSpPr>
        <p:spPr>
          <a:xfrm>
            <a:off x="357188" y="1019175"/>
            <a:ext cx="8766175" cy="477838"/>
          </a:xfrm>
          <a:prstGeom prst="rect">
            <a:avLst/>
          </a:prstGeom>
        </p:spPr>
        <p:txBody>
          <a:bodyPr vert="horz" lIns="0" tIns="0" rIns="0" bIns="0" rtlCol="0">
            <a:normAutofit/>
          </a:bodyPr>
          <a:lstStyle/>
          <a:p>
            <a:pPr lvl="0"/>
            <a:r>
              <a:rPr lang="de-DE" dirty="0" smtClean="0"/>
              <a:t>Textmasterformate durch Klicken bearbeiten</a:t>
            </a:r>
          </a:p>
        </p:txBody>
      </p:sp>
      <p:sp>
        <p:nvSpPr>
          <p:cNvPr id="6" name="Foliennummernplatzhalter 5"/>
          <p:cNvSpPr>
            <a:spLocks noGrp="1"/>
          </p:cNvSpPr>
          <p:nvPr>
            <p:ph type="sldNum" sz="quarter" idx="4"/>
          </p:nvPr>
        </p:nvSpPr>
        <p:spPr>
          <a:xfrm>
            <a:off x="6394450" y="6464300"/>
            <a:ext cx="2606675" cy="365125"/>
          </a:xfrm>
          <a:prstGeom prst="rect">
            <a:avLst/>
          </a:prstGeom>
        </p:spPr>
        <p:txBody>
          <a:bodyPr vert="horz" lIns="91440" tIns="45720" rIns="91440" bIns="45720" rtlCol="0" anchor="ctr"/>
          <a:lstStyle>
            <a:lvl1pPr algn="r" fontAlgn="auto">
              <a:spcBef>
                <a:spcPts val="0"/>
              </a:spcBef>
              <a:spcAft>
                <a:spcPts val="0"/>
              </a:spcAft>
              <a:defRPr sz="1200" b="1">
                <a:solidFill>
                  <a:srgbClr val="00589C"/>
                </a:solidFill>
                <a:latin typeface="Arial" pitchFamily="34" charset="0"/>
                <a:cs typeface="Arial" pitchFamily="34" charset="0"/>
              </a:defRPr>
            </a:lvl1pPr>
          </a:lstStyle>
          <a:p>
            <a:pPr>
              <a:defRPr/>
            </a:pPr>
            <a:fld id="{13314AE1-98BB-4217-9B29-432C1775C6F9}" type="slidenum">
              <a:rPr lang="de-DE"/>
              <a:pPr>
                <a:defRPr/>
              </a:pPr>
              <a:t>‹Nr.›</a:t>
            </a:fld>
            <a:endParaRPr lang="de-DE" dirty="0"/>
          </a:p>
        </p:txBody>
      </p:sp>
      <p:pic>
        <p:nvPicPr>
          <p:cNvPr id="1029" name="Grafik 8" descr="Wissenschaftl_Info_a_Kopf.bmp"/>
          <p:cNvPicPr>
            <a:picLocks noChangeAspect="1"/>
          </p:cNvPicPr>
          <p:nvPr userDrawn="1"/>
        </p:nvPicPr>
        <p:blipFill>
          <a:blip r:embed="rId6" cstate="print"/>
          <a:srcRect/>
          <a:stretch>
            <a:fillRect/>
          </a:stretch>
        </p:blipFill>
        <p:spPr bwMode="auto">
          <a:xfrm>
            <a:off x="0" y="0"/>
            <a:ext cx="9144000" cy="609600"/>
          </a:xfrm>
          <a:prstGeom prst="rect">
            <a:avLst/>
          </a:prstGeom>
          <a:noFill/>
          <a:ln w="9525">
            <a:noFill/>
            <a:miter lim="800000"/>
            <a:headEnd/>
            <a:tailEnd/>
          </a:ln>
        </p:spPr>
      </p:pic>
      <p:cxnSp>
        <p:nvCxnSpPr>
          <p:cNvPr id="7" name="Gerade Verbindung 6"/>
          <p:cNvCxnSpPr/>
          <p:nvPr userDrawn="1"/>
        </p:nvCxnSpPr>
        <p:spPr>
          <a:xfrm rot="10800000">
            <a:off x="0" y="6529388"/>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a:off x="157163" y="6535738"/>
            <a:ext cx="3787775" cy="274637"/>
          </a:xfrm>
          <a:prstGeom prst="rect">
            <a:avLst/>
          </a:prstGeom>
          <a:noFill/>
        </p:spPr>
        <p:txBody>
          <a:bodyPr wrap="none">
            <a:spAutoFit/>
          </a:bodyPr>
          <a:lstStyle/>
          <a:p>
            <a:pPr fontAlgn="base">
              <a:spcBef>
                <a:spcPct val="0"/>
              </a:spcBef>
              <a:spcAft>
                <a:spcPct val="0"/>
              </a:spcAft>
            </a:pPr>
            <a:r>
              <a:rPr lang="de-DE" sz="1200" smtClean="0">
                <a:solidFill>
                  <a:srgbClr val="00589C"/>
                </a:solidFill>
                <a:latin typeface="Arial" pitchFamily="34" charset="0"/>
                <a:cs typeface="Arial" pitchFamily="34" charset="0"/>
              </a:rPr>
              <a:t>T. Quast, Future Light Sources Workshop 2012, JLab</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Lst>
  <p:timing>
    <p:tnLst>
      <p:par>
        <p:cTn id="1" dur="indefinite" restart="never" nodeType="tmRoot"/>
      </p:par>
    </p:tnLst>
  </p:timing>
  <p:hf hdr="0"/>
  <p:txStyles>
    <p:titleStyle>
      <a:lvl1pPr algn="l" rtl="0" eaLnBrk="0" fontAlgn="base" hangingPunct="0">
        <a:spcBef>
          <a:spcPct val="0"/>
        </a:spcBef>
        <a:spcAft>
          <a:spcPct val="0"/>
        </a:spcAft>
        <a:defRPr sz="14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1400" b="1">
          <a:solidFill>
            <a:schemeClr val="bg1"/>
          </a:solidFill>
          <a:latin typeface="Arial" charset="0"/>
          <a:cs typeface="Arial" charset="0"/>
        </a:defRPr>
      </a:lvl2pPr>
      <a:lvl3pPr algn="l" rtl="0" eaLnBrk="0" fontAlgn="base" hangingPunct="0">
        <a:spcBef>
          <a:spcPct val="0"/>
        </a:spcBef>
        <a:spcAft>
          <a:spcPct val="0"/>
        </a:spcAft>
        <a:defRPr sz="1400" b="1">
          <a:solidFill>
            <a:schemeClr val="bg1"/>
          </a:solidFill>
          <a:latin typeface="Arial" charset="0"/>
          <a:cs typeface="Arial" charset="0"/>
        </a:defRPr>
      </a:lvl3pPr>
      <a:lvl4pPr algn="l" rtl="0" eaLnBrk="0" fontAlgn="base" hangingPunct="0">
        <a:spcBef>
          <a:spcPct val="0"/>
        </a:spcBef>
        <a:spcAft>
          <a:spcPct val="0"/>
        </a:spcAft>
        <a:defRPr sz="1400" b="1">
          <a:solidFill>
            <a:schemeClr val="bg1"/>
          </a:solidFill>
          <a:latin typeface="Arial" charset="0"/>
          <a:cs typeface="Arial" charset="0"/>
        </a:defRPr>
      </a:lvl4pPr>
      <a:lvl5pPr algn="l" rtl="0" eaLnBrk="0" fontAlgn="base" hangingPunct="0">
        <a:spcBef>
          <a:spcPct val="0"/>
        </a:spcBef>
        <a:spcAft>
          <a:spcPct val="0"/>
        </a:spcAft>
        <a:defRPr sz="1400" b="1">
          <a:solidFill>
            <a:schemeClr val="bg1"/>
          </a:solidFill>
          <a:latin typeface="Arial" charset="0"/>
          <a:cs typeface="Arial" charset="0"/>
        </a:defRPr>
      </a:lvl5pPr>
      <a:lvl6pPr marL="457200" algn="l" rtl="0" fontAlgn="base">
        <a:spcBef>
          <a:spcPct val="0"/>
        </a:spcBef>
        <a:spcAft>
          <a:spcPct val="0"/>
        </a:spcAft>
        <a:defRPr sz="1400" b="1">
          <a:solidFill>
            <a:schemeClr val="bg1"/>
          </a:solidFill>
          <a:latin typeface="Arial" charset="0"/>
          <a:cs typeface="Arial" charset="0"/>
        </a:defRPr>
      </a:lvl6pPr>
      <a:lvl7pPr marL="914400" algn="l" rtl="0" fontAlgn="base">
        <a:spcBef>
          <a:spcPct val="0"/>
        </a:spcBef>
        <a:spcAft>
          <a:spcPct val="0"/>
        </a:spcAft>
        <a:defRPr sz="1400" b="1">
          <a:solidFill>
            <a:schemeClr val="bg1"/>
          </a:solidFill>
          <a:latin typeface="Arial" charset="0"/>
          <a:cs typeface="Arial" charset="0"/>
        </a:defRPr>
      </a:lvl7pPr>
      <a:lvl8pPr marL="1371600" algn="l" rtl="0" fontAlgn="base">
        <a:spcBef>
          <a:spcPct val="0"/>
        </a:spcBef>
        <a:spcAft>
          <a:spcPct val="0"/>
        </a:spcAft>
        <a:defRPr sz="1400" b="1">
          <a:solidFill>
            <a:schemeClr val="bg1"/>
          </a:solidFill>
          <a:latin typeface="Arial" charset="0"/>
          <a:cs typeface="Arial" charset="0"/>
        </a:defRPr>
      </a:lvl8pPr>
      <a:lvl9pPr marL="1828800" algn="l" rtl="0" fontAlgn="base">
        <a:spcBef>
          <a:spcPct val="0"/>
        </a:spcBef>
        <a:spcAft>
          <a:spcPct val="0"/>
        </a:spcAft>
        <a:defRPr sz="1400" b="1">
          <a:solidFill>
            <a:schemeClr val="bg1"/>
          </a:solidFill>
          <a:latin typeface="Arial" charset="0"/>
          <a:cs typeface="Arial" charset="0"/>
        </a:defRPr>
      </a:lvl9pPr>
    </p:titleStyle>
    <p:bodyStyle>
      <a:lvl1pPr marL="5156200" indent="-5156200" algn="l" rtl="0" eaLnBrk="0" fontAlgn="base" hangingPunct="0">
        <a:lnSpc>
          <a:spcPts val="2800"/>
        </a:lnSpc>
        <a:spcBef>
          <a:spcPct val="20000"/>
        </a:spcBef>
        <a:spcAft>
          <a:spcPct val="0"/>
        </a:spcAft>
        <a:buFont typeface="Arial" pitchFamily="34" charset="0"/>
        <a:defRPr sz="2100" b="1" kern="1200" cap="all">
          <a:solidFill>
            <a:srgbClr val="00589C"/>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2pPr>
      <a:lvl3pPr marL="5922963" indent="-180975" algn="l" rtl="0" eaLnBrk="0" fontAlgn="base" hangingPunct="0">
        <a:spcBef>
          <a:spcPct val="20000"/>
        </a:spcBef>
        <a:spcAft>
          <a:spcPct val="0"/>
        </a:spcAft>
        <a:buFont typeface="Arial" pitchFamily="34" charset="0"/>
        <a:buChar char="•"/>
        <a:tabLst>
          <a:tab pos="1169988" algn="l"/>
        </a:tabLst>
        <a:defRPr b="1" kern="1200">
          <a:solidFill>
            <a:schemeClr val="tx1"/>
          </a:solidFill>
          <a:latin typeface="Arial" pitchFamily="34" charset="0"/>
          <a:ea typeface="+mn-ea"/>
          <a:cs typeface="Arial" pitchFamily="34" charset="0"/>
        </a:defRPr>
      </a:lvl3pPr>
      <a:lvl4pPr marL="1600200" indent="3248025" algn="l" rtl="0" eaLnBrk="0" fontAlgn="base" hangingPunct="0">
        <a:spcBef>
          <a:spcPct val="20000"/>
        </a:spcBef>
        <a:spcAft>
          <a:spcPct val="0"/>
        </a:spcAft>
        <a:buFont typeface="Arial" pitchFamily="34" charset="0"/>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23531" y="274638"/>
            <a:ext cx="8496944" cy="1210146"/>
          </a:xfrm>
          <a:prstGeom prst="rect">
            <a:avLst/>
          </a:prstGeom>
        </p:spPr>
        <p:txBody>
          <a:bodyPr vert="horz" lIns="91440" tIns="45720" rIns="91440" bIns="45720" rtlCol="0" anchor="ctr">
            <a:noAutofit/>
          </a:bodyPr>
          <a:lstStyle/>
          <a:p>
            <a:r>
              <a:rPr lang="de-DE" smtClean="0"/>
              <a:t>Titelmasterformat durch Klicken bearbeiten</a:t>
            </a:r>
            <a:endParaRPr lang="en-US"/>
          </a:p>
        </p:txBody>
      </p:sp>
      <p:sp>
        <p:nvSpPr>
          <p:cNvPr id="3" name="Textplatzhalter 2"/>
          <p:cNvSpPr>
            <a:spLocks noGrp="1"/>
          </p:cNvSpPr>
          <p:nvPr>
            <p:ph type="body" idx="1"/>
          </p:nvPr>
        </p:nvSpPr>
        <p:spPr>
          <a:xfrm>
            <a:off x="323531" y="1556792"/>
            <a:ext cx="8496944" cy="4824536"/>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72008" y="6520265"/>
            <a:ext cx="899592" cy="33774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solidFill>
                  <a:prstClr val="black">
                    <a:tint val="75000"/>
                  </a:prstClr>
                </a:solidFill>
              </a:rPr>
              <a:t>09.05.2012</a:t>
            </a:r>
            <a:endParaRPr lang="en-US">
              <a:solidFill>
                <a:prstClr val="black">
                  <a:tint val="75000"/>
                </a:prstClr>
              </a:solidFill>
            </a:endParaRPr>
          </a:p>
        </p:txBody>
      </p:sp>
      <p:sp>
        <p:nvSpPr>
          <p:cNvPr id="5" name="Fußzeilenplatzhalter 4"/>
          <p:cNvSpPr>
            <a:spLocks noGrp="1"/>
          </p:cNvSpPr>
          <p:nvPr>
            <p:ph type="ftr" sz="quarter" idx="3"/>
          </p:nvPr>
        </p:nvSpPr>
        <p:spPr>
          <a:xfrm>
            <a:off x="971600" y="6520265"/>
            <a:ext cx="7344816" cy="337741"/>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6" name="Foliennummernplatzhalter 5"/>
          <p:cNvSpPr>
            <a:spLocks noGrp="1"/>
          </p:cNvSpPr>
          <p:nvPr>
            <p:ph type="sldNum" sz="quarter" idx="4"/>
          </p:nvPr>
        </p:nvSpPr>
        <p:spPr>
          <a:xfrm>
            <a:off x="8316419" y="6520265"/>
            <a:ext cx="755576" cy="337741"/>
          </a:xfrm>
          <a:prstGeom prst="rect">
            <a:avLst/>
          </a:prstGeom>
        </p:spPr>
        <p:txBody>
          <a:bodyPr vert="horz" lIns="91440" tIns="45720" rIns="91440" bIns="45720" rtlCol="0" anchor="ctr"/>
          <a:lstStyle>
            <a:lvl1pPr algn="r">
              <a:defRPr sz="1200" b="0">
                <a:solidFill>
                  <a:schemeClr val="tx1">
                    <a:tint val="75000"/>
                  </a:schemeClr>
                </a:solidFill>
              </a:defRPr>
            </a:lvl1pPr>
          </a:lstStyle>
          <a:p>
            <a:fld id="{0041937D-42C5-4FC7-9975-B1A9E4521C38}" type="slidenum">
              <a:rPr lang="en-US" smtClean="0">
                <a:solidFill>
                  <a:prstClr val="black">
                    <a:tint val="75000"/>
                  </a:prstClr>
                </a:solidFill>
              </a:rPr>
              <a:pPr/>
              <a:t>‹Nr.›</a:t>
            </a:fld>
            <a:endParaRPr lang="en-US">
              <a:solidFill>
                <a:prstClr val="black">
                  <a:tint val="75000"/>
                </a:prstClr>
              </a:solidFill>
            </a:endParaRPr>
          </a:p>
        </p:txBody>
      </p:sp>
      <p:pic>
        <p:nvPicPr>
          <p:cNvPr id="1026" name="Picture 2"/>
          <p:cNvPicPr>
            <a:picLocks noChangeAspect="1" noChangeArrowheads="1"/>
          </p:cNvPicPr>
          <p:nvPr userDrawn="1"/>
        </p:nvPicPr>
        <p:blipFill>
          <a:blip r:embed="rId13" cstate="print"/>
          <a:srcRect/>
          <a:stretch>
            <a:fillRect/>
          </a:stretch>
        </p:blipFill>
        <p:spPr bwMode="auto">
          <a:xfrm>
            <a:off x="8172400" y="44624"/>
            <a:ext cx="899070" cy="332656"/>
          </a:xfrm>
          <a:prstGeom prst="rect">
            <a:avLst/>
          </a:prstGeom>
          <a:noFill/>
          <a:ln w="9525">
            <a:noFill/>
            <a:miter lim="800000"/>
            <a:headEnd/>
            <a:tailEnd/>
          </a:ln>
        </p:spPr>
      </p:pic>
      <p:pic>
        <p:nvPicPr>
          <p:cNvPr id="1027" name="Picture 3"/>
          <p:cNvPicPr>
            <a:picLocks noChangeAspect="1" noChangeArrowheads="1"/>
          </p:cNvPicPr>
          <p:nvPr userDrawn="1"/>
        </p:nvPicPr>
        <p:blipFill>
          <a:blip r:embed="rId14" cstate="print"/>
          <a:srcRect/>
          <a:stretch>
            <a:fillRect/>
          </a:stretch>
        </p:blipFill>
        <p:spPr bwMode="auto">
          <a:xfrm>
            <a:off x="179512" y="116632"/>
            <a:ext cx="1296144" cy="24757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p:txStyles>
    <p:titleStyle>
      <a:lvl1pPr algn="ctr"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476672"/>
            <a:ext cx="8640960" cy="928124"/>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251520" y="1484784"/>
            <a:ext cx="8640960" cy="4896544"/>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7485950" y="6448251"/>
            <a:ext cx="111849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A08A7-5E96-405D-BE54-DF674E20FCFE}" type="datetime1">
              <a:rPr lang="de-DE" smtClean="0">
                <a:solidFill>
                  <a:prstClr val="black">
                    <a:tint val="75000"/>
                  </a:prstClr>
                </a:solidFill>
              </a:rPr>
              <a:pPr/>
              <a:t>09.03.2012</a:t>
            </a:fld>
            <a:endParaRPr lang="en-US">
              <a:solidFill>
                <a:prstClr val="black">
                  <a:tint val="75000"/>
                </a:prstClr>
              </a:solidFill>
            </a:endParaRPr>
          </a:p>
        </p:txBody>
      </p:sp>
      <p:sp>
        <p:nvSpPr>
          <p:cNvPr id="5" name="Fußzeilenplatzhalter 4"/>
          <p:cNvSpPr>
            <a:spLocks noGrp="1"/>
          </p:cNvSpPr>
          <p:nvPr>
            <p:ph type="ftr" sz="quarter" idx="3"/>
          </p:nvPr>
        </p:nvSpPr>
        <p:spPr>
          <a:xfrm>
            <a:off x="251520" y="6448251"/>
            <a:ext cx="62646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6" name="Foliennummernplatzhalter 5"/>
          <p:cNvSpPr>
            <a:spLocks noGrp="1"/>
          </p:cNvSpPr>
          <p:nvPr>
            <p:ph type="sldNum" sz="quarter" idx="4"/>
          </p:nvPr>
        </p:nvSpPr>
        <p:spPr>
          <a:xfrm>
            <a:off x="7740352" y="6448251"/>
            <a:ext cx="10464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A9C72-3E85-4B44-9CE0-0D1BAFA6AAC0}" type="slidenum">
              <a:rPr lang="en-US" smtClean="0">
                <a:solidFill>
                  <a:prstClr val="black">
                    <a:tint val="75000"/>
                  </a:prstClr>
                </a:solidFill>
              </a:rPr>
              <a:pPr/>
              <a:t>‹Nr.›</a:t>
            </a:fld>
            <a:endParaRPr lang="en-US">
              <a:solidFill>
                <a:prstClr val="black">
                  <a:tint val="75000"/>
                </a:prstClr>
              </a:solidFill>
            </a:endParaRPr>
          </a:p>
        </p:txBody>
      </p:sp>
      <p:pic>
        <p:nvPicPr>
          <p:cNvPr id="8" name="Picture 1"/>
          <p:cNvPicPr>
            <a:picLocks noChangeAspect="1" noChangeArrowheads="1"/>
          </p:cNvPicPr>
          <p:nvPr userDrawn="1"/>
        </p:nvPicPr>
        <p:blipFill>
          <a:blip r:embed="rId13" cstate="print"/>
          <a:srcRect/>
          <a:stretch>
            <a:fillRect/>
          </a:stretch>
        </p:blipFill>
        <p:spPr bwMode="auto">
          <a:xfrm>
            <a:off x="7524328" y="44189"/>
            <a:ext cx="1558106" cy="576499"/>
          </a:xfrm>
          <a:prstGeom prst="rect">
            <a:avLst/>
          </a:prstGeom>
          <a:noFill/>
          <a:ln w="9525">
            <a:noFill/>
            <a:miter lim="800000"/>
            <a:headEnd/>
            <a:tailEnd/>
          </a:ln>
        </p:spPr>
      </p:pic>
      <p:sp>
        <p:nvSpPr>
          <p:cNvPr id="10" name="Textfeld 9"/>
          <p:cNvSpPr txBox="1"/>
          <p:nvPr userDrawn="1"/>
        </p:nvSpPr>
        <p:spPr>
          <a:xfrm>
            <a:off x="251520" y="127665"/>
            <a:ext cx="4844211" cy="276999"/>
          </a:xfrm>
          <a:prstGeom prst="rect">
            <a:avLst/>
          </a:prstGeom>
          <a:noFill/>
        </p:spPr>
        <p:txBody>
          <a:bodyPr wrap="none" rtlCol="0">
            <a:spAutoFit/>
          </a:bodyPr>
          <a:lstStyle/>
          <a:p>
            <a:r>
              <a:rPr lang="en-US" sz="1200" smtClean="0">
                <a:solidFill>
                  <a:prstClr val="white">
                    <a:lumMod val="65000"/>
                  </a:prstClr>
                </a:solidFill>
              </a:rPr>
              <a:t>Perspectives of SRF Gun Development for BERLinPro | FLS Workshop 2012 </a:t>
            </a:r>
            <a:endParaRPr lang="en-US" sz="1200">
              <a:solidFill>
                <a:prstClr val="white">
                  <a:lumMod val="65000"/>
                </a:prstClr>
              </a:solidFill>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p:txStyles>
    <p:titleStyle>
      <a:lvl1pPr algn="ctr" defTabSz="914400" rtl="0" eaLnBrk="1" latinLnBrk="0" hangingPunct="1">
        <a:spcBef>
          <a:spcPct val="0"/>
        </a:spcBef>
        <a:buNone/>
        <a:defRPr sz="26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SzPct val="66000"/>
        <a:buFont typeface="Courier New" pitchFamily="49" charset="0"/>
        <a:buChar char="o"/>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0" y="0"/>
            <a:ext cx="9144000" cy="744538"/>
          </a:xfrm>
          <a:prstGeom prst="rect">
            <a:avLst/>
          </a:prstGeom>
          <a:solidFill>
            <a:srgbClr val="00A6E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de-DE" sz="1600">
              <a:solidFill>
                <a:srgbClr val="000000"/>
              </a:solidFill>
            </a:endParaRPr>
          </a:p>
        </p:txBody>
      </p:sp>
      <p:sp>
        <p:nvSpPr>
          <p:cNvPr id="401411" name="Rectangle 3"/>
          <p:cNvSpPr>
            <a:spLocks noGrp="1" noChangeArrowheads="1"/>
          </p:cNvSpPr>
          <p:nvPr>
            <p:ph type="body" idx="1"/>
          </p:nvPr>
        </p:nvSpPr>
        <p:spPr bwMode="auto">
          <a:xfrm>
            <a:off x="282578" y="977903"/>
            <a:ext cx="8520113" cy="4792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Textmasterformate durch Klicken bearbeiten</a:t>
            </a:r>
          </a:p>
          <a:p>
            <a:pPr lvl="1"/>
            <a:r>
              <a:rPr lang="en-GB" smtClean="0"/>
              <a:t>Zweite Ebene</a:t>
            </a:r>
          </a:p>
        </p:txBody>
      </p:sp>
      <p:sp>
        <p:nvSpPr>
          <p:cNvPr id="401412" name="Rectangle 4"/>
          <p:cNvSpPr>
            <a:spLocks noGrp="1" noChangeArrowheads="1"/>
          </p:cNvSpPr>
          <p:nvPr>
            <p:ph type="title"/>
          </p:nvPr>
        </p:nvSpPr>
        <p:spPr bwMode="auto">
          <a:xfrm>
            <a:off x="292100" y="103188"/>
            <a:ext cx="8520113" cy="54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sp>
        <p:nvSpPr>
          <p:cNvPr id="401413" name="Rectangle 5"/>
          <p:cNvSpPr>
            <a:spLocks noChangeArrowheads="1"/>
          </p:cNvSpPr>
          <p:nvPr/>
        </p:nvSpPr>
        <p:spPr bwMode="auto">
          <a:xfrm>
            <a:off x="1120296" y="6592562"/>
            <a:ext cx="6908800" cy="26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Ins="0" anchor="ctr"/>
          <a:lstStyle/>
          <a:p>
            <a:pPr algn="r" fontAlgn="base">
              <a:spcBef>
                <a:spcPct val="0"/>
              </a:spcBef>
              <a:spcAft>
                <a:spcPct val="0"/>
              </a:spcAft>
            </a:pPr>
            <a:r>
              <a:rPr lang="en-GB" sz="900" b="1" dirty="0">
                <a:solidFill>
                  <a:srgbClr val="808080"/>
                </a:solidFill>
              </a:rPr>
              <a:t>Mikhail Krasilnikov </a:t>
            </a:r>
            <a:r>
              <a:rPr lang="en-GB" sz="900" dirty="0">
                <a:solidFill>
                  <a:srgbClr val="808080"/>
                </a:solidFill>
              </a:rPr>
              <a:t> |  </a:t>
            </a:r>
            <a:r>
              <a:rPr lang="en-US" sz="900" dirty="0" smtClean="0">
                <a:solidFill>
                  <a:srgbClr val="808080"/>
                </a:solidFill>
              </a:rPr>
              <a:t>Emittance Optimization at PITZ for FLASH and for the European XFEL</a:t>
            </a:r>
            <a:r>
              <a:rPr lang="en-GB" sz="900" dirty="0" smtClean="0">
                <a:solidFill>
                  <a:srgbClr val="808080"/>
                </a:solidFill>
              </a:rPr>
              <a:t> | FLS 2012,  6.03.2012  </a:t>
            </a:r>
            <a:r>
              <a:rPr lang="en-GB" sz="900" dirty="0">
                <a:solidFill>
                  <a:srgbClr val="808080"/>
                </a:solidFill>
              </a:rPr>
              <a:t>|  </a:t>
            </a:r>
            <a:r>
              <a:rPr lang="en-GB" sz="900" b="1" dirty="0">
                <a:solidFill>
                  <a:srgbClr val="808080"/>
                </a:solidFill>
              </a:rPr>
              <a:t>Page </a:t>
            </a:r>
            <a:fld id="{B48513D9-4494-4581-8088-739511ED1318}" type="slidenum">
              <a:rPr lang="en-GB" sz="900" b="1">
                <a:solidFill>
                  <a:srgbClr val="808080"/>
                </a:solidFill>
              </a:rPr>
              <a:pPr algn="r" fontAlgn="base">
                <a:spcBef>
                  <a:spcPct val="0"/>
                </a:spcBef>
                <a:spcAft>
                  <a:spcPct val="0"/>
                </a:spcAft>
              </a:pPr>
              <a:t>‹Nr.›</a:t>
            </a:fld>
            <a:endParaRPr lang="en-GB" sz="900" b="1" dirty="0">
              <a:solidFill>
                <a:srgbClr val="808080"/>
              </a:solidFill>
            </a:endParaRPr>
          </a:p>
        </p:txBody>
      </p:sp>
      <p:pic>
        <p:nvPicPr>
          <p:cNvPr id="401418" name="Picture 10" descr="DESY-Logo-cyan-RGB_ger"/>
          <p:cNvPicPr>
            <a:picLocks noChangeAspect="1" noChangeArrowheads="1"/>
          </p:cNvPicPr>
          <p:nvPr/>
        </p:nvPicPr>
        <p:blipFill>
          <a:blip r:embed="rId15" cstate="print">
            <a:extLst>
              <a:ext uri="{28A0092B-C50C-407E-A947-70E740481C1C}">
                <a14:useLocalDpi xmlns:a14="http://schemas.microsoft.com/office/drawing/2010/main" xmlns="" val="0"/>
              </a:ext>
            </a:extLst>
          </a:blip>
          <a:srcRect l="-9424" t="-7854" r="-18587" b="-12566"/>
          <a:stretch>
            <a:fillRect/>
          </a:stretch>
        </p:blipFill>
        <p:spPr bwMode="auto">
          <a:xfrm>
            <a:off x="8455025" y="6184900"/>
            <a:ext cx="776288" cy="730250"/>
          </a:xfrm>
          <a:prstGeom prst="rect">
            <a:avLst/>
          </a:prstGeom>
          <a:noFill/>
          <a:extLst>
            <a:ext uri="{909E8E84-426E-40DD-AFC4-6F175D3DCCD1}">
              <a14:hiddenFill xmlns:a14="http://schemas.microsoft.com/office/drawing/2010/main" xmlns="">
                <a:solidFill>
                  <a:srgbClr val="FFFFFF"/>
                </a:solidFill>
              </a14:hiddenFill>
            </a:ext>
          </a:extLst>
        </p:spPr>
      </p:pic>
      <p:pic>
        <p:nvPicPr>
          <p:cNvPr id="401421" name="Picture 13" descr="pitz-logo-var-1-blue"/>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1275" y="6273800"/>
            <a:ext cx="569913" cy="5334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Straight Connector 2"/>
          <p:cNvCxnSpPr/>
          <p:nvPr userDrawn="1"/>
        </p:nvCxnSpPr>
        <p:spPr bwMode="auto">
          <a:xfrm>
            <a:off x="712384" y="6592556"/>
            <a:ext cx="763417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265113" indent="-265113" algn="l" rtl="0" fontAlgn="base">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fontAlgn="base">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fontAlgn="base">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fontAlgn="base">
        <a:spcBef>
          <a:spcPct val="0"/>
        </a:spcBef>
        <a:spcAft>
          <a:spcPct val="0"/>
        </a:spcAft>
        <a:buFont typeface="Wingdings" pitchFamily="2" charset="2"/>
        <a:buChar char="§"/>
        <a:defRPr sz="14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PT_template_CR-02.png"/>
          <p:cNvPicPr>
            <a:picLocks noChangeAspect="1"/>
          </p:cNvPicPr>
          <p:nvPr userDrawn="1"/>
        </p:nvPicPr>
        <p:blipFill>
          <a:blip r:embed="rId13" cstate="print"/>
          <a:srcRect/>
          <a:stretch>
            <a:fillRect/>
          </a:stretch>
        </p:blipFill>
        <p:spPr bwMode="auto">
          <a:xfrm>
            <a:off x="0" y="6051556"/>
            <a:ext cx="9144000" cy="817563"/>
          </a:xfrm>
          <a:prstGeom prst="rect">
            <a:avLst/>
          </a:prstGeom>
          <a:noFill/>
          <a:ln w="9525">
            <a:noFill/>
            <a:miter lim="800000"/>
            <a:headEnd/>
            <a:tailEnd/>
          </a:ln>
        </p:spPr>
      </p:pic>
      <p:sp>
        <p:nvSpPr>
          <p:cNvPr id="1027" name="Title Placeholder 1"/>
          <p:cNvSpPr>
            <a:spLocks noGrp="1"/>
          </p:cNvSpPr>
          <p:nvPr>
            <p:ph type="title"/>
          </p:nvPr>
        </p:nvSpPr>
        <p:spPr bwMode="auto">
          <a:xfrm>
            <a:off x="457200" y="817567"/>
            <a:ext cx="822960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03400"/>
            <a:ext cx="8229600" cy="4122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3"/>
          <p:cNvSpPr>
            <a:spLocks noGrp="1"/>
          </p:cNvSpPr>
          <p:nvPr>
            <p:ph type="dt" sz="half" idx="2"/>
          </p:nvPr>
        </p:nvSpPr>
        <p:spPr>
          <a:xfrm>
            <a:off x="1020763" y="6051556"/>
            <a:ext cx="1125537"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BFBFBF"/>
                </a:solidFill>
                <a:cs typeface="Arial" pitchFamily="34" charset="0"/>
              </a:defRPr>
            </a:lvl1pPr>
          </a:lstStyle>
          <a:p>
            <a:pPr fontAlgn="base">
              <a:spcBef>
                <a:spcPct val="0"/>
              </a:spcBef>
              <a:spcAft>
                <a:spcPct val="0"/>
              </a:spcAft>
            </a:pPr>
            <a:r>
              <a:rPr lang="de-DE" b="1" smtClean="0"/>
              <a:t>09.05.2012</a:t>
            </a:r>
            <a:endParaRPr lang="en-US" b="1" smtClean="0"/>
          </a:p>
        </p:txBody>
      </p:sp>
      <p:sp>
        <p:nvSpPr>
          <p:cNvPr id="11" name="Footer Placeholder 4"/>
          <p:cNvSpPr>
            <a:spLocks noGrp="1"/>
          </p:cNvSpPr>
          <p:nvPr>
            <p:ph type="ftr" sz="quarter" idx="3"/>
          </p:nvPr>
        </p:nvSpPr>
        <p:spPr>
          <a:xfrm>
            <a:off x="2146300" y="6051556"/>
            <a:ext cx="5329238" cy="365125"/>
          </a:xfrm>
          <a:prstGeom prst="rect">
            <a:avLst/>
          </a:prstGeom>
        </p:spPr>
        <p:txBody>
          <a:bodyPr vert="horz" lIns="91440" tIns="45720" rIns="91440" bIns="45720" rtlCol="0" anchor="ctr"/>
          <a:lstStyle>
            <a:lvl1pPr algn="ctr">
              <a:defRPr sz="1000" b="0" i="0">
                <a:solidFill>
                  <a:srgbClr val="BFBFBF"/>
                </a:solidFill>
                <a:latin typeface="Arial"/>
                <a:ea typeface="ＭＳ Ｐゴシック" charset="0"/>
                <a:cs typeface="Arial"/>
              </a:defRPr>
            </a:lvl1pPr>
          </a:lstStyle>
          <a:p>
            <a:pPr fontAlgn="base">
              <a:spcBef>
                <a:spcPct val="0"/>
              </a:spcBef>
              <a:spcAft>
                <a:spcPct val="0"/>
              </a:spcAft>
              <a:defRPr/>
            </a:pPr>
            <a:r>
              <a:rPr lang="en-US" smtClean="0"/>
              <a:t>FLS 2012 | Summary eSources | Carlos Hernandez-Garcia and Thorsten Kamps</a:t>
            </a:r>
            <a:endParaRPr lang="en-US"/>
          </a:p>
        </p:txBody>
      </p:sp>
      <p:sp>
        <p:nvSpPr>
          <p:cNvPr id="12" name="Slide Number Placeholder 5"/>
          <p:cNvSpPr>
            <a:spLocks noGrp="1"/>
          </p:cNvSpPr>
          <p:nvPr>
            <p:ph type="sldNum" sz="quarter" idx="4"/>
          </p:nvPr>
        </p:nvSpPr>
        <p:spPr>
          <a:xfrm>
            <a:off x="7475538" y="6051556"/>
            <a:ext cx="1211262"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BFBFBF"/>
                </a:solidFill>
                <a:cs typeface="Arial" pitchFamily="34" charset="0"/>
              </a:defRPr>
            </a:lvl1pPr>
          </a:lstStyle>
          <a:p>
            <a:pPr fontAlgn="base">
              <a:spcBef>
                <a:spcPct val="0"/>
              </a:spcBef>
              <a:spcAft>
                <a:spcPct val="0"/>
              </a:spcAft>
            </a:pPr>
            <a:fld id="{24170F38-C487-475E-A5F6-3E1C2BC4DB2D}" type="slidenum">
              <a:rPr lang="en-US" smtClean="0"/>
              <a:pPr fontAlgn="base">
                <a:spcBef>
                  <a:spcPct val="0"/>
                </a:spcBef>
                <a:spcAft>
                  <a:spcPct val="0"/>
                </a:spcAft>
              </a:pPr>
              <a:t>‹Nr.›</a:t>
            </a:fld>
            <a:endParaRPr lang="en-US" smtClean="0"/>
          </a:p>
        </p:txBody>
      </p:sp>
      <p:pic>
        <p:nvPicPr>
          <p:cNvPr id="1032" name="Picture 12" descr="PPT_template_CR-01.png"/>
          <p:cNvPicPr>
            <a:picLocks noChangeAspect="1"/>
          </p:cNvPicPr>
          <p:nvPr userDrawn="1"/>
        </p:nvPicPr>
        <p:blipFill>
          <a:blip r:embed="rId14" cstate="print"/>
          <a:srcRect/>
          <a:stretch>
            <a:fillRect/>
          </a:stretch>
        </p:blipFill>
        <p:spPr bwMode="auto">
          <a:xfrm>
            <a:off x="0" y="0"/>
            <a:ext cx="9144000" cy="817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2" name="Line 10"/>
          <p:cNvSpPr>
            <a:spLocks noChangeShapeType="1"/>
          </p:cNvSpPr>
          <p:nvPr userDrawn="1"/>
        </p:nvSpPr>
        <p:spPr bwMode="auto">
          <a:xfrm>
            <a:off x="1" y="466725"/>
            <a:ext cx="9142413" cy="1588"/>
          </a:xfrm>
          <a:prstGeom prst="line">
            <a:avLst/>
          </a:prstGeom>
          <a:noFill/>
          <a:ln w="19050" cap="rnd">
            <a:solidFill>
              <a:schemeClr val="bg1"/>
            </a:solidFill>
            <a:prstDash val="sysDot"/>
            <a:round/>
            <a:headEnd/>
            <a:tailEnd/>
          </a:ln>
          <a:effectLst/>
          <a:extLst/>
        </p:spPr>
        <p:txBody>
          <a:bodyPr/>
          <a:lstStyle/>
          <a:p>
            <a:pPr fontAlgn="base">
              <a:spcBef>
                <a:spcPct val="0"/>
              </a:spcBef>
              <a:spcAft>
                <a:spcPct val="0"/>
              </a:spcAft>
              <a:defRPr/>
            </a:pPr>
            <a:endParaRPr lang="de-DE">
              <a:solidFill>
                <a:srgbClr val="000000"/>
              </a:solidFill>
            </a:endParaRPr>
          </a:p>
        </p:txBody>
      </p:sp>
      <p:pic>
        <p:nvPicPr>
          <p:cNvPr id="25603" name="Picture 18" descr="FZD-Bildmarke_Preussel_wtransparent"/>
          <p:cNvPicPr>
            <a:picLocks noChangeAspect="1" noChangeArrowheads="1"/>
          </p:cNvPicPr>
          <p:nvPr userDrawn="1"/>
        </p:nvPicPr>
        <p:blipFill>
          <a:blip r:embed="rId15" cstate="print"/>
          <a:srcRect/>
          <a:stretch>
            <a:fillRect/>
          </a:stretch>
        </p:blipFill>
        <p:spPr bwMode="auto">
          <a:xfrm>
            <a:off x="8532816" y="44451"/>
            <a:ext cx="325437" cy="360363"/>
          </a:xfrm>
          <a:prstGeom prst="rect">
            <a:avLst/>
          </a:prstGeom>
          <a:noFill/>
          <a:ln w="9525">
            <a:noFill/>
            <a:miter lim="800000"/>
            <a:headEnd/>
            <a:tailEnd/>
          </a:ln>
        </p:spPr>
      </p:pic>
      <p:sp>
        <p:nvSpPr>
          <p:cNvPr id="3101" name="Text Box 29"/>
          <p:cNvSpPr txBox="1">
            <a:spLocks noChangeArrowheads="1"/>
          </p:cNvSpPr>
          <p:nvPr userDrawn="1"/>
        </p:nvSpPr>
        <p:spPr bwMode="auto">
          <a:xfrm>
            <a:off x="287338" y="6619875"/>
            <a:ext cx="2438400" cy="122238"/>
          </a:xfrm>
          <a:prstGeom prst="rect">
            <a:avLst/>
          </a:prstGeom>
          <a:noFill/>
          <a:ln>
            <a:noFill/>
          </a:ln>
          <a:effectLst/>
          <a:extLst/>
        </p:spPr>
        <p:txBody>
          <a:bodyPr lIns="0" tIns="0" rIns="0" bIns="0">
            <a:spAutoFit/>
          </a:bodyPr>
          <a:lstStyle/>
          <a:p>
            <a:pPr eaLnBrk="0" fontAlgn="base" hangingPunct="0">
              <a:spcBef>
                <a:spcPct val="50000"/>
              </a:spcBef>
              <a:spcAft>
                <a:spcPct val="0"/>
              </a:spcAft>
              <a:defRPr/>
            </a:pPr>
            <a:r>
              <a:rPr lang="de-DE" sz="800">
                <a:solidFill>
                  <a:srgbClr val="FFFFFF"/>
                </a:solidFill>
              </a:rPr>
              <a:t>Seite </a:t>
            </a:r>
            <a:fld id="{EE3A1643-19DD-42AD-B1E3-72145523B6DB}" type="slidenum">
              <a:rPr lang="de-DE" sz="800">
                <a:solidFill>
                  <a:srgbClr val="FFFFFF"/>
                </a:solidFill>
              </a:rPr>
              <a:pPr eaLnBrk="0" fontAlgn="base" hangingPunct="0">
                <a:spcBef>
                  <a:spcPct val="50000"/>
                </a:spcBef>
                <a:spcAft>
                  <a:spcPct val="0"/>
                </a:spcAft>
                <a:defRPr/>
              </a:pPr>
              <a:t>‹Nr.›</a:t>
            </a:fld>
            <a:endParaRPr lang="de-DE" sz="800">
              <a:solidFill>
                <a:srgbClr val="FFFFFF"/>
              </a:solidFill>
            </a:endParaRPr>
          </a:p>
        </p:txBody>
      </p:sp>
      <p:pic>
        <p:nvPicPr>
          <p:cNvPr id="25605" name="Bild 5" descr="DDC_Logo_110x50_4C.eps"/>
          <p:cNvPicPr>
            <a:picLocks noChangeAspect="1"/>
          </p:cNvPicPr>
          <p:nvPr userDrawn="1"/>
        </p:nvPicPr>
        <p:blipFill>
          <a:blip r:embed="rId16" cstate="print"/>
          <a:srcRect/>
          <a:stretch>
            <a:fillRect/>
          </a:stretch>
        </p:blipFill>
        <p:spPr bwMode="auto">
          <a:xfrm>
            <a:off x="6732591" y="6237288"/>
            <a:ext cx="719137" cy="328612"/>
          </a:xfrm>
          <a:prstGeom prst="rect">
            <a:avLst/>
          </a:prstGeom>
          <a:noFill/>
          <a:ln w="9525">
            <a:noFill/>
            <a:miter lim="800000"/>
            <a:headEnd/>
            <a:tailEnd/>
          </a:ln>
        </p:spPr>
      </p:pic>
      <p:pic>
        <p:nvPicPr>
          <p:cNvPr id="25606" name="Picture 29"/>
          <p:cNvPicPr>
            <a:picLocks noChangeAspect="1" noChangeArrowheads="1"/>
          </p:cNvPicPr>
          <p:nvPr userDrawn="1"/>
        </p:nvPicPr>
        <p:blipFill>
          <a:blip r:embed="rId17" cstate="print"/>
          <a:srcRect b="26974"/>
          <a:stretch>
            <a:fillRect/>
          </a:stretch>
        </p:blipFill>
        <p:spPr bwMode="auto">
          <a:xfrm>
            <a:off x="4183066" y="1"/>
            <a:ext cx="4959350" cy="574675"/>
          </a:xfrm>
          <a:prstGeom prst="rect">
            <a:avLst/>
          </a:prstGeom>
          <a:noFill/>
          <a:ln w="9525">
            <a:noFill/>
            <a:miter lim="800000"/>
            <a:headEnd/>
            <a:tailEnd/>
          </a:ln>
        </p:spPr>
      </p:pic>
      <p:pic>
        <p:nvPicPr>
          <p:cNvPr id="25607" name="Picture 30"/>
          <p:cNvPicPr>
            <a:picLocks noChangeAspect="1" noChangeArrowheads="1"/>
          </p:cNvPicPr>
          <p:nvPr userDrawn="1"/>
        </p:nvPicPr>
        <p:blipFill>
          <a:blip r:embed="rId18" cstate="print"/>
          <a:srcRect b="26974"/>
          <a:stretch>
            <a:fillRect/>
          </a:stretch>
        </p:blipFill>
        <p:spPr bwMode="auto">
          <a:xfrm>
            <a:off x="-7935" y="1"/>
            <a:ext cx="4191001" cy="574675"/>
          </a:xfrm>
          <a:prstGeom prst="rect">
            <a:avLst/>
          </a:prstGeom>
          <a:noFill/>
          <a:ln w="9525">
            <a:noFill/>
            <a:miter lim="800000"/>
            <a:headEnd/>
            <a:tailEnd/>
          </a:ln>
        </p:spPr>
      </p:pic>
      <p:sp>
        <p:nvSpPr>
          <p:cNvPr id="11" name="Rechteck 10"/>
          <p:cNvSpPr/>
          <p:nvPr userDrawn="1"/>
        </p:nvSpPr>
        <p:spPr bwMode="auto">
          <a:xfrm>
            <a:off x="-7938" y="1"/>
            <a:ext cx="9150351" cy="574675"/>
          </a:xfrm>
          <a:prstGeom prst="rect">
            <a:avLst/>
          </a:prstGeom>
          <a:solidFill>
            <a:srgbClr val="00589C">
              <a:alpha val="60000"/>
            </a:srgbClr>
          </a:solidFill>
          <a:ln>
            <a:noFill/>
          </a:ln>
          <a:effectLst/>
        </p:spPr>
        <p:txBody>
          <a:bodyPr lIns="90000" tIns="46800" rIns="90000" bIns="46800"/>
          <a:lstStyle/>
          <a:p>
            <a:pPr fontAlgn="base">
              <a:spcBef>
                <a:spcPct val="0"/>
              </a:spcBef>
              <a:spcAft>
                <a:spcPct val="0"/>
              </a:spcAft>
              <a:defRPr/>
            </a:pPr>
            <a:endParaRPr lang="de-DE" dirty="0">
              <a:solidFill>
                <a:srgbClr val="000000"/>
              </a:solidFill>
            </a:endParaRPr>
          </a:p>
        </p:txBody>
      </p:sp>
      <p:sp>
        <p:nvSpPr>
          <p:cNvPr id="12" name="Rechteck 11"/>
          <p:cNvSpPr/>
          <p:nvPr userDrawn="1"/>
        </p:nvSpPr>
        <p:spPr bwMode="auto">
          <a:xfrm>
            <a:off x="-7938" y="0"/>
            <a:ext cx="287338" cy="287338"/>
          </a:xfrm>
          <a:prstGeom prst="rect">
            <a:avLst/>
          </a:prstGeom>
          <a:solidFill>
            <a:srgbClr val="CF6800"/>
          </a:solidFill>
          <a:ln>
            <a:noFill/>
          </a:ln>
          <a:effectLst/>
        </p:spPr>
        <p:txBody>
          <a:bodyPr lIns="90000" tIns="46800" rIns="90000" bIns="46800"/>
          <a:lstStyle/>
          <a:p>
            <a:pPr fontAlgn="base">
              <a:spcBef>
                <a:spcPct val="0"/>
              </a:spcBef>
              <a:spcAft>
                <a:spcPct val="0"/>
              </a:spcAft>
              <a:defRPr/>
            </a:pPr>
            <a:endParaRPr lang="de-DE">
              <a:solidFill>
                <a:srgbClr val="000000"/>
              </a:solidFill>
            </a:endParaRPr>
          </a:p>
        </p:txBody>
      </p:sp>
      <p:pic>
        <p:nvPicPr>
          <p:cNvPr id="25610" name="Grafik 12"/>
          <p:cNvPicPr>
            <a:picLocks noChangeAspect="1"/>
          </p:cNvPicPr>
          <p:nvPr userDrawn="1"/>
        </p:nvPicPr>
        <p:blipFill>
          <a:blip r:embed="rId19" cstate="print"/>
          <a:srcRect/>
          <a:stretch>
            <a:fillRect/>
          </a:stretch>
        </p:blipFill>
        <p:spPr bwMode="auto">
          <a:xfrm>
            <a:off x="7683500" y="115888"/>
            <a:ext cx="1296988" cy="236537"/>
          </a:xfrm>
          <a:prstGeom prst="rect">
            <a:avLst/>
          </a:prstGeom>
          <a:noFill/>
          <a:ln w="9525">
            <a:noFill/>
            <a:miter lim="800000"/>
            <a:headEnd/>
            <a:tailEnd/>
          </a:ln>
        </p:spPr>
      </p:pic>
      <p:sp>
        <p:nvSpPr>
          <p:cNvPr id="14" name="Rectangle 24"/>
          <p:cNvSpPr>
            <a:spLocks noChangeArrowheads="1"/>
          </p:cNvSpPr>
          <p:nvPr userDrawn="1"/>
        </p:nvSpPr>
        <p:spPr bwMode="auto">
          <a:xfrm>
            <a:off x="-7935" y="6619881"/>
            <a:ext cx="3048001" cy="125413"/>
          </a:xfrm>
          <a:prstGeom prst="rect">
            <a:avLst/>
          </a:prstGeom>
          <a:solidFill>
            <a:schemeClr val="bg1">
              <a:lumMod val="65000"/>
            </a:schemeClr>
          </a:solidFill>
          <a:ln>
            <a:noFill/>
          </a:ln>
          <a:effectLst/>
        </p:spPr>
        <p:txBody>
          <a:bodyPr wrap="none" anchor="ctr"/>
          <a:lstStyle/>
          <a:p>
            <a:pPr fontAlgn="base">
              <a:spcBef>
                <a:spcPct val="0"/>
              </a:spcBef>
              <a:spcAft>
                <a:spcPct val="0"/>
              </a:spcAft>
              <a:defRPr/>
            </a:pPr>
            <a:endParaRPr lang="de-DE">
              <a:solidFill>
                <a:srgbClr val="000000"/>
              </a:solidFill>
            </a:endParaRPr>
          </a:p>
        </p:txBody>
      </p:sp>
      <p:sp>
        <p:nvSpPr>
          <p:cNvPr id="15" name="Rectangle 24"/>
          <p:cNvSpPr>
            <a:spLocks noChangeArrowheads="1"/>
          </p:cNvSpPr>
          <p:nvPr userDrawn="1"/>
        </p:nvSpPr>
        <p:spPr bwMode="auto">
          <a:xfrm>
            <a:off x="3038475" y="6619881"/>
            <a:ext cx="6103938" cy="125413"/>
          </a:xfrm>
          <a:prstGeom prst="rect">
            <a:avLst/>
          </a:prstGeom>
          <a:solidFill>
            <a:srgbClr val="00589C"/>
          </a:solidFill>
          <a:ln>
            <a:noFill/>
          </a:ln>
          <a:effectLst/>
        </p:spPr>
        <p:txBody>
          <a:bodyPr wrap="none" anchor="ctr"/>
          <a:lstStyle/>
          <a:p>
            <a:pPr fontAlgn="base">
              <a:spcBef>
                <a:spcPct val="0"/>
              </a:spcBef>
              <a:spcAft>
                <a:spcPct val="0"/>
              </a:spcAft>
              <a:defRPr/>
            </a:pPr>
            <a:endParaRPr lang="de-DE">
              <a:solidFill>
                <a:srgbClr val="000000"/>
              </a:solidFill>
            </a:endParaRPr>
          </a:p>
        </p:txBody>
      </p:sp>
      <p:sp>
        <p:nvSpPr>
          <p:cNvPr id="16" name="Rectangle 24"/>
          <p:cNvSpPr>
            <a:spLocks noChangeArrowheads="1"/>
          </p:cNvSpPr>
          <p:nvPr userDrawn="1"/>
        </p:nvSpPr>
        <p:spPr bwMode="auto">
          <a:xfrm>
            <a:off x="-7935" y="6742113"/>
            <a:ext cx="3048001" cy="125412"/>
          </a:xfrm>
          <a:prstGeom prst="rect">
            <a:avLst/>
          </a:prstGeom>
          <a:solidFill>
            <a:srgbClr val="00589C"/>
          </a:solidFill>
          <a:ln>
            <a:noFill/>
          </a:ln>
          <a:effectLst/>
        </p:spPr>
        <p:txBody>
          <a:bodyPr wrap="none" anchor="ctr"/>
          <a:lstStyle/>
          <a:p>
            <a:pPr fontAlgn="base">
              <a:spcBef>
                <a:spcPct val="0"/>
              </a:spcBef>
              <a:spcAft>
                <a:spcPct val="0"/>
              </a:spcAft>
              <a:defRPr/>
            </a:pPr>
            <a:endParaRPr lang="de-DE">
              <a:solidFill>
                <a:srgbClr val="000000"/>
              </a:solidFill>
            </a:endParaRPr>
          </a:p>
        </p:txBody>
      </p:sp>
      <p:sp>
        <p:nvSpPr>
          <p:cNvPr id="17" name="Textfeld 16"/>
          <p:cNvSpPr txBox="1"/>
          <p:nvPr userDrawn="1"/>
        </p:nvSpPr>
        <p:spPr>
          <a:xfrm>
            <a:off x="7637463" y="6591300"/>
            <a:ext cx="1452642" cy="184666"/>
          </a:xfrm>
          <a:prstGeom prst="rect">
            <a:avLst/>
          </a:prstGeom>
          <a:noFill/>
        </p:spPr>
        <p:txBody>
          <a:bodyPr wrap="none">
            <a:spAutoFit/>
          </a:bodyPr>
          <a:lstStyle/>
          <a:p>
            <a:pPr fontAlgn="base">
              <a:spcBef>
                <a:spcPct val="0"/>
              </a:spcBef>
              <a:spcAft>
                <a:spcPct val="0"/>
              </a:spcAft>
              <a:defRPr/>
            </a:pPr>
            <a:r>
              <a:rPr lang="de-DE" sz="600" dirty="0">
                <a:solidFill>
                  <a:srgbClr val="FFFFFF"/>
                </a:solidFill>
              </a:rPr>
              <a:t>Mitglied der Helmholtz-Gemeinschaft</a:t>
            </a:r>
          </a:p>
        </p:txBody>
      </p:sp>
      <p:pic>
        <p:nvPicPr>
          <p:cNvPr id="25615" name="Grafik 1"/>
          <p:cNvPicPr>
            <a:picLocks noChangeAspect="1"/>
          </p:cNvPicPr>
          <p:nvPr userDrawn="1"/>
        </p:nvPicPr>
        <p:blipFill>
          <a:blip r:embed="rId20" cstate="print"/>
          <a:srcRect/>
          <a:stretch>
            <a:fillRect/>
          </a:stretch>
        </p:blipFill>
        <p:spPr bwMode="auto">
          <a:xfrm>
            <a:off x="7683503" y="6288094"/>
            <a:ext cx="1285875" cy="231775"/>
          </a:xfrm>
          <a:prstGeom prst="rect">
            <a:avLst/>
          </a:prstGeom>
          <a:noFill/>
          <a:ln w="9525">
            <a:noFill/>
            <a:miter lim="800000"/>
            <a:headEnd/>
            <a:tailEnd/>
          </a:ln>
        </p:spPr>
      </p:pic>
      <p:sp>
        <p:nvSpPr>
          <p:cNvPr id="19" name="Rectangle 24"/>
          <p:cNvSpPr>
            <a:spLocks noChangeArrowheads="1"/>
          </p:cNvSpPr>
          <p:nvPr userDrawn="1"/>
        </p:nvSpPr>
        <p:spPr bwMode="auto">
          <a:xfrm>
            <a:off x="3038475" y="6742113"/>
            <a:ext cx="6103938" cy="125412"/>
          </a:xfrm>
          <a:prstGeom prst="rect">
            <a:avLst/>
          </a:prstGeom>
          <a:solidFill>
            <a:schemeClr val="bg1">
              <a:lumMod val="95000"/>
            </a:schemeClr>
          </a:solidFill>
          <a:ln>
            <a:noFill/>
          </a:ln>
          <a:effectLst/>
        </p:spPr>
        <p:txBody>
          <a:bodyPr wrap="none" anchor="ctr"/>
          <a:lstStyle/>
          <a:p>
            <a:pPr fontAlgn="base">
              <a:spcBef>
                <a:spcPct val="0"/>
              </a:spcBef>
              <a:spcAft>
                <a:spcPct val="0"/>
              </a:spcAft>
              <a:defRPr/>
            </a:pPr>
            <a:endParaRPr lang="de-DE">
              <a:solidFill>
                <a:srgbClr val="000000"/>
              </a:solidFill>
            </a:endParaRPr>
          </a:p>
        </p:txBody>
      </p:sp>
      <p:sp>
        <p:nvSpPr>
          <p:cNvPr id="20" name="Text Box 8"/>
          <p:cNvSpPr txBox="1">
            <a:spLocks noChangeArrowheads="1"/>
          </p:cNvSpPr>
          <p:nvPr userDrawn="1"/>
        </p:nvSpPr>
        <p:spPr bwMode="auto">
          <a:xfrm>
            <a:off x="4763" y="6597650"/>
            <a:ext cx="2982912" cy="184150"/>
          </a:xfrm>
          <a:prstGeom prst="rect">
            <a:avLst/>
          </a:prstGeom>
          <a:noFill/>
          <a:ln>
            <a:noFill/>
          </a:ln>
          <a:effectLst/>
          <a:extLst/>
        </p:spPr>
        <p:txBody>
          <a:bodyPr>
            <a:spAutoFit/>
          </a:bodyPr>
          <a:lstStyle/>
          <a:p>
            <a:pPr algn="ctr" fontAlgn="base">
              <a:spcBef>
                <a:spcPct val="50000"/>
              </a:spcBef>
              <a:spcAft>
                <a:spcPct val="0"/>
              </a:spcAft>
              <a:defRPr/>
            </a:pPr>
            <a:r>
              <a:rPr lang="en-US" sz="600">
                <a:solidFill>
                  <a:srgbClr val="00589C"/>
                </a:solidFill>
                <a:sym typeface="Wingdings 2" pitchFamily="18" charset="2"/>
              </a:rPr>
              <a:t>Jochen Teichert  </a:t>
            </a:r>
            <a:r>
              <a:rPr lang="de-DE" sz="600">
                <a:solidFill>
                  <a:srgbClr val="00589C"/>
                </a:solidFill>
                <a:sym typeface="Wingdings 2" pitchFamily="18" charset="2"/>
              </a:rPr>
              <a:t> j.teichertl@hzdr.de</a:t>
            </a:r>
            <a:r>
              <a:rPr lang="en-US" sz="600">
                <a:solidFill>
                  <a:srgbClr val="00589C"/>
                </a:solidFill>
                <a:sym typeface="Wingdings 2" pitchFamily="18" charset="2"/>
              </a:rPr>
              <a:t> </a:t>
            </a:r>
            <a:r>
              <a:rPr lang="de-DE" sz="600">
                <a:solidFill>
                  <a:srgbClr val="00589C"/>
                </a:solidFill>
                <a:sym typeface="Wingdings 2" pitchFamily="18" charset="2"/>
              </a:rPr>
              <a:t> </a:t>
            </a:r>
            <a:r>
              <a:rPr lang="en-US" sz="600">
                <a:solidFill>
                  <a:srgbClr val="00589C"/>
                </a:solidFill>
                <a:sym typeface="Wingdings 2" pitchFamily="18" charset="2"/>
              </a:rPr>
              <a:t> www.hzdr.de  </a:t>
            </a:r>
            <a:r>
              <a:rPr lang="de-DE" sz="600">
                <a:solidFill>
                  <a:srgbClr val="00589C"/>
                </a:solidFill>
                <a:sym typeface="Wingdings 2" pitchFamily="18" charset="2"/>
              </a:rPr>
              <a:t>  HZDR</a:t>
            </a:r>
          </a:p>
        </p:txBody>
      </p:sp>
      <p:sp>
        <p:nvSpPr>
          <p:cNvPr id="25618" name="Text Box 18"/>
          <p:cNvSpPr txBox="1">
            <a:spLocks noChangeArrowheads="1"/>
          </p:cNvSpPr>
          <p:nvPr userDrawn="1"/>
        </p:nvSpPr>
        <p:spPr bwMode="auto">
          <a:xfrm>
            <a:off x="6280150" y="6354769"/>
            <a:ext cx="449162" cy="246221"/>
          </a:xfrm>
          <a:prstGeom prst="rect">
            <a:avLst/>
          </a:prstGeom>
          <a:noFill/>
          <a:ln w="9525">
            <a:noFill/>
            <a:miter lim="800000"/>
            <a:headEnd/>
            <a:tailEnd/>
          </a:ln>
          <a:effectLst/>
        </p:spPr>
        <p:txBody>
          <a:bodyPr wrap="none">
            <a:spAutoFit/>
          </a:bodyPr>
          <a:lstStyle/>
          <a:p>
            <a:pPr fontAlgn="base">
              <a:spcBef>
                <a:spcPct val="0"/>
              </a:spcBef>
              <a:spcAft>
                <a:spcPct val="0"/>
              </a:spcAft>
              <a:defRPr/>
            </a:pPr>
            <a:fld id="{19CEC517-64B9-4C8F-BA6F-C5DD8E3399D7}" type="slidenum">
              <a:rPr lang="en-US" sz="1000" b="1">
                <a:solidFill>
                  <a:srgbClr val="000000"/>
                </a:solidFill>
              </a:rPr>
              <a:pPr fontAlgn="base">
                <a:spcBef>
                  <a:spcPct val="0"/>
                </a:spcBef>
                <a:spcAft>
                  <a:spcPct val="0"/>
                </a:spcAft>
                <a:defRPr/>
              </a:pPr>
              <a:t>‹Nr.›</a:t>
            </a:fld>
            <a:endParaRPr lang="en-US" sz="10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p:txStyles>
    <p:titleStyle>
      <a:lvl1pPr algn="l" rtl="0" eaLnBrk="0" fontAlgn="base" hangingPunct="0">
        <a:spcBef>
          <a:spcPct val="0"/>
        </a:spcBef>
        <a:spcAft>
          <a:spcPct val="0"/>
        </a:spcAft>
        <a:defRPr sz="3000">
          <a:solidFill>
            <a:srgbClr val="003E89"/>
          </a:solidFill>
          <a:latin typeface="+mj-lt"/>
          <a:ea typeface="+mj-ea"/>
          <a:cs typeface="+mj-cs"/>
        </a:defRPr>
      </a:lvl1pPr>
      <a:lvl2pPr algn="l" rtl="0" eaLnBrk="0" fontAlgn="base" hangingPunct="0">
        <a:spcBef>
          <a:spcPct val="0"/>
        </a:spcBef>
        <a:spcAft>
          <a:spcPct val="0"/>
        </a:spcAft>
        <a:defRPr sz="3000">
          <a:solidFill>
            <a:srgbClr val="003E89"/>
          </a:solidFill>
          <a:latin typeface="Arial" charset="0"/>
        </a:defRPr>
      </a:lvl2pPr>
      <a:lvl3pPr algn="l" rtl="0" eaLnBrk="0" fontAlgn="base" hangingPunct="0">
        <a:spcBef>
          <a:spcPct val="0"/>
        </a:spcBef>
        <a:spcAft>
          <a:spcPct val="0"/>
        </a:spcAft>
        <a:defRPr sz="3000">
          <a:solidFill>
            <a:srgbClr val="003E89"/>
          </a:solidFill>
          <a:latin typeface="Arial" charset="0"/>
        </a:defRPr>
      </a:lvl3pPr>
      <a:lvl4pPr algn="l" rtl="0" eaLnBrk="0" fontAlgn="base" hangingPunct="0">
        <a:spcBef>
          <a:spcPct val="0"/>
        </a:spcBef>
        <a:spcAft>
          <a:spcPct val="0"/>
        </a:spcAft>
        <a:defRPr sz="3000">
          <a:solidFill>
            <a:srgbClr val="003E89"/>
          </a:solidFill>
          <a:latin typeface="Arial" charset="0"/>
        </a:defRPr>
      </a:lvl4pPr>
      <a:lvl5pPr algn="l" rtl="0" eaLnBrk="0" fontAlgn="base" hangingPunct="0">
        <a:spcBef>
          <a:spcPct val="0"/>
        </a:spcBef>
        <a:spcAft>
          <a:spcPct val="0"/>
        </a:spcAft>
        <a:defRPr sz="3000">
          <a:solidFill>
            <a:srgbClr val="003E89"/>
          </a:solidFill>
          <a:latin typeface="Arial" charset="0"/>
        </a:defRPr>
      </a:lvl5pPr>
      <a:lvl6pPr marL="457200" algn="l" rtl="0" fontAlgn="base">
        <a:spcBef>
          <a:spcPct val="0"/>
        </a:spcBef>
        <a:spcAft>
          <a:spcPct val="0"/>
        </a:spcAft>
        <a:defRPr sz="3000">
          <a:solidFill>
            <a:srgbClr val="003E89"/>
          </a:solidFill>
          <a:latin typeface="Arial" charset="0"/>
        </a:defRPr>
      </a:lvl6pPr>
      <a:lvl7pPr marL="914400" algn="l" rtl="0" fontAlgn="base">
        <a:spcBef>
          <a:spcPct val="0"/>
        </a:spcBef>
        <a:spcAft>
          <a:spcPct val="0"/>
        </a:spcAft>
        <a:defRPr sz="3000">
          <a:solidFill>
            <a:srgbClr val="003E89"/>
          </a:solidFill>
          <a:latin typeface="Arial" charset="0"/>
        </a:defRPr>
      </a:lvl7pPr>
      <a:lvl8pPr marL="1371600" algn="l" rtl="0" fontAlgn="base">
        <a:spcBef>
          <a:spcPct val="0"/>
        </a:spcBef>
        <a:spcAft>
          <a:spcPct val="0"/>
        </a:spcAft>
        <a:defRPr sz="3000">
          <a:solidFill>
            <a:srgbClr val="003E89"/>
          </a:solidFill>
          <a:latin typeface="Arial" charset="0"/>
        </a:defRPr>
      </a:lvl8pPr>
      <a:lvl9pPr marL="1828800" algn="l" rtl="0" fontAlgn="base">
        <a:spcBef>
          <a:spcPct val="0"/>
        </a:spcBef>
        <a:spcAft>
          <a:spcPct val="0"/>
        </a:spcAft>
        <a:defRPr sz="3000">
          <a:solidFill>
            <a:srgbClr val="003E89"/>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2" name="Line 10"/>
          <p:cNvSpPr>
            <a:spLocks noChangeShapeType="1"/>
          </p:cNvSpPr>
          <p:nvPr userDrawn="1"/>
        </p:nvSpPr>
        <p:spPr bwMode="auto">
          <a:xfrm>
            <a:off x="1" y="466725"/>
            <a:ext cx="9142413" cy="1588"/>
          </a:xfrm>
          <a:prstGeom prst="line">
            <a:avLst/>
          </a:prstGeom>
          <a:noFill/>
          <a:ln w="19050" cap="rnd">
            <a:solidFill>
              <a:schemeClr val="bg1"/>
            </a:solidFill>
            <a:prstDash val="sysDot"/>
            <a:round/>
            <a:headEnd/>
            <a:tailEnd/>
          </a:ln>
          <a:effectLst/>
          <a:extLst/>
        </p:spPr>
        <p:txBody>
          <a:bodyPr/>
          <a:lstStyle/>
          <a:p>
            <a:pPr fontAlgn="base">
              <a:spcBef>
                <a:spcPct val="0"/>
              </a:spcBef>
              <a:spcAft>
                <a:spcPct val="0"/>
              </a:spcAft>
              <a:defRPr/>
            </a:pPr>
            <a:endParaRPr lang="de-DE">
              <a:solidFill>
                <a:srgbClr val="000000"/>
              </a:solidFill>
            </a:endParaRPr>
          </a:p>
        </p:txBody>
      </p:sp>
      <p:pic>
        <p:nvPicPr>
          <p:cNvPr id="25603" name="Picture 18" descr="FZD-Bildmarke_Preussel_wtransparent"/>
          <p:cNvPicPr>
            <a:picLocks noChangeAspect="1" noChangeArrowheads="1"/>
          </p:cNvPicPr>
          <p:nvPr userDrawn="1"/>
        </p:nvPicPr>
        <p:blipFill>
          <a:blip r:embed="rId15" cstate="print"/>
          <a:srcRect/>
          <a:stretch>
            <a:fillRect/>
          </a:stretch>
        </p:blipFill>
        <p:spPr bwMode="auto">
          <a:xfrm>
            <a:off x="8532816" y="44451"/>
            <a:ext cx="325437" cy="360363"/>
          </a:xfrm>
          <a:prstGeom prst="rect">
            <a:avLst/>
          </a:prstGeom>
          <a:noFill/>
          <a:ln w="9525">
            <a:noFill/>
            <a:miter lim="800000"/>
            <a:headEnd/>
            <a:tailEnd/>
          </a:ln>
        </p:spPr>
      </p:pic>
      <p:sp>
        <p:nvSpPr>
          <p:cNvPr id="3101" name="Text Box 29"/>
          <p:cNvSpPr txBox="1">
            <a:spLocks noChangeArrowheads="1"/>
          </p:cNvSpPr>
          <p:nvPr userDrawn="1"/>
        </p:nvSpPr>
        <p:spPr bwMode="auto">
          <a:xfrm>
            <a:off x="287338" y="6619875"/>
            <a:ext cx="2438400" cy="122238"/>
          </a:xfrm>
          <a:prstGeom prst="rect">
            <a:avLst/>
          </a:prstGeom>
          <a:noFill/>
          <a:ln>
            <a:noFill/>
          </a:ln>
          <a:effectLst/>
          <a:extLst/>
        </p:spPr>
        <p:txBody>
          <a:bodyPr lIns="0" tIns="0" rIns="0" bIns="0">
            <a:spAutoFit/>
          </a:bodyPr>
          <a:lstStyle/>
          <a:p>
            <a:pPr eaLnBrk="0" fontAlgn="base" hangingPunct="0">
              <a:spcBef>
                <a:spcPct val="50000"/>
              </a:spcBef>
              <a:spcAft>
                <a:spcPct val="0"/>
              </a:spcAft>
              <a:defRPr/>
            </a:pPr>
            <a:r>
              <a:rPr lang="de-DE" sz="800">
                <a:solidFill>
                  <a:srgbClr val="FFFFFF"/>
                </a:solidFill>
              </a:rPr>
              <a:t>Seite </a:t>
            </a:r>
            <a:fld id="{EE3A1643-19DD-42AD-B1E3-72145523B6DB}" type="slidenum">
              <a:rPr lang="de-DE" sz="800">
                <a:solidFill>
                  <a:srgbClr val="FFFFFF"/>
                </a:solidFill>
              </a:rPr>
              <a:pPr eaLnBrk="0" fontAlgn="base" hangingPunct="0">
                <a:spcBef>
                  <a:spcPct val="50000"/>
                </a:spcBef>
                <a:spcAft>
                  <a:spcPct val="0"/>
                </a:spcAft>
                <a:defRPr/>
              </a:pPr>
              <a:t>‹Nr.›</a:t>
            </a:fld>
            <a:endParaRPr lang="de-DE" sz="800">
              <a:solidFill>
                <a:srgbClr val="FFFFFF"/>
              </a:solidFill>
            </a:endParaRPr>
          </a:p>
        </p:txBody>
      </p:sp>
      <p:pic>
        <p:nvPicPr>
          <p:cNvPr id="25605" name="Bild 5" descr="DDC_Logo_110x50_4C.eps"/>
          <p:cNvPicPr>
            <a:picLocks noChangeAspect="1"/>
          </p:cNvPicPr>
          <p:nvPr userDrawn="1"/>
        </p:nvPicPr>
        <p:blipFill>
          <a:blip r:embed="rId16" cstate="print"/>
          <a:srcRect/>
          <a:stretch>
            <a:fillRect/>
          </a:stretch>
        </p:blipFill>
        <p:spPr bwMode="auto">
          <a:xfrm>
            <a:off x="6732591" y="6237288"/>
            <a:ext cx="719137" cy="328612"/>
          </a:xfrm>
          <a:prstGeom prst="rect">
            <a:avLst/>
          </a:prstGeom>
          <a:noFill/>
          <a:ln w="9525">
            <a:noFill/>
            <a:miter lim="800000"/>
            <a:headEnd/>
            <a:tailEnd/>
          </a:ln>
        </p:spPr>
      </p:pic>
      <p:pic>
        <p:nvPicPr>
          <p:cNvPr id="25606" name="Picture 29"/>
          <p:cNvPicPr>
            <a:picLocks noChangeAspect="1" noChangeArrowheads="1"/>
          </p:cNvPicPr>
          <p:nvPr userDrawn="1"/>
        </p:nvPicPr>
        <p:blipFill>
          <a:blip r:embed="rId17" cstate="print"/>
          <a:srcRect b="26974"/>
          <a:stretch>
            <a:fillRect/>
          </a:stretch>
        </p:blipFill>
        <p:spPr bwMode="auto">
          <a:xfrm>
            <a:off x="4183066" y="1"/>
            <a:ext cx="4959350" cy="574675"/>
          </a:xfrm>
          <a:prstGeom prst="rect">
            <a:avLst/>
          </a:prstGeom>
          <a:noFill/>
          <a:ln w="9525">
            <a:noFill/>
            <a:miter lim="800000"/>
            <a:headEnd/>
            <a:tailEnd/>
          </a:ln>
        </p:spPr>
      </p:pic>
      <p:pic>
        <p:nvPicPr>
          <p:cNvPr id="25607" name="Picture 30"/>
          <p:cNvPicPr>
            <a:picLocks noChangeAspect="1" noChangeArrowheads="1"/>
          </p:cNvPicPr>
          <p:nvPr userDrawn="1"/>
        </p:nvPicPr>
        <p:blipFill>
          <a:blip r:embed="rId18" cstate="print"/>
          <a:srcRect b="26974"/>
          <a:stretch>
            <a:fillRect/>
          </a:stretch>
        </p:blipFill>
        <p:spPr bwMode="auto">
          <a:xfrm>
            <a:off x="-7935" y="1"/>
            <a:ext cx="4191001" cy="574675"/>
          </a:xfrm>
          <a:prstGeom prst="rect">
            <a:avLst/>
          </a:prstGeom>
          <a:noFill/>
          <a:ln w="9525">
            <a:noFill/>
            <a:miter lim="800000"/>
            <a:headEnd/>
            <a:tailEnd/>
          </a:ln>
        </p:spPr>
      </p:pic>
      <p:sp>
        <p:nvSpPr>
          <p:cNvPr id="11" name="Rechteck 10"/>
          <p:cNvSpPr/>
          <p:nvPr userDrawn="1"/>
        </p:nvSpPr>
        <p:spPr bwMode="auto">
          <a:xfrm>
            <a:off x="-7938" y="1"/>
            <a:ext cx="9150351" cy="574675"/>
          </a:xfrm>
          <a:prstGeom prst="rect">
            <a:avLst/>
          </a:prstGeom>
          <a:solidFill>
            <a:srgbClr val="00589C">
              <a:alpha val="60000"/>
            </a:srgbClr>
          </a:solidFill>
          <a:ln>
            <a:noFill/>
          </a:ln>
          <a:effectLst/>
        </p:spPr>
        <p:txBody>
          <a:bodyPr lIns="90000" tIns="46800" rIns="90000" bIns="46800"/>
          <a:lstStyle/>
          <a:p>
            <a:pPr fontAlgn="base">
              <a:spcBef>
                <a:spcPct val="0"/>
              </a:spcBef>
              <a:spcAft>
                <a:spcPct val="0"/>
              </a:spcAft>
              <a:defRPr/>
            </a:pPr>
            <a:endParaRPr lang="de-DE" dirty="0">
              <a:solidFill>
                <a:srgbClr val="000000"/>
              </a:solidFill>
            </a:endParaRPr>
          </a:p>
        </p:txBody>
      </p:sp>
      <p:sp>
        <p:nvSpPr>
          <p:cNvPr id="12" name="Rechteck 11"/>
          <p:cNvSpPr/>
          <p:nvPr userDrawn="1"/>
        </p:nvSpPr>
        <p:spPr bwMode="auto">
          <a:xfrm>
            <a:off x="-7938" y="0"/>
            <a:ext cx="287338" cy="287338"/>
          </a:xfrm>
          <a:prstGeom prst="rect">
            <a:avLst/>
          </a:prstGeom>
          <a:solidFill>
            <a:srgbClr val="CF6800"/>
          </a:solidFill>
          <a:ln>
            <a:noFill/>
          </a:ln>
          <a:effectLst/>
        </p:spPr>
        <p:txBody>
          <a:bodyPr lIns="90000" tIns="46800" rIns="90000" bIns="46800"/>
          <a:lstStyle/>
          <a:p>
            <a:pPr fontAlgn="base">
              <a:spcBef>
                <a:spcPct val="0"/>
              </a:spcBef>
              <a:spcAft>
                <a:spcPct val="0"/>
              </a:spcAft>
              <a:defRPr/>
            </a:pPr>
            <a:endParaRPr lang="de-DE">
              <a:solidFill>
                <a:srgbClr val="000000"/>
              </a:solidFill>
            </a:endParaRPr>
          </a:p>
        </p:txBody>
      </p:sp>
      <p:pic>
        <p:nvPicPr>
          <p:cNvPr id="25610" name="Grafik 12"/>
          <p:cNvPicPr>
            <a:picLocks noChangeAspect="1"/>
          </p:cNvPicPr>
          <p:nvPr userDrawn="1"/>
        </p:nvPicPr>
        <p:blipFill>
          <a:blip r:embed="rId19" cstate="print"/>
          <a:srcRect/>
          <a:stretch>
            <a:fillRect/>
          </a:stretch>
        </p:blipFill>
        <p:spPr bwMode="auto">
          <a:xfrm>
            <a:off x="7683500" y="115888"/>
            <a:ext cx="1296988" cy="236537"/>
          </a:xfrm>
          <a:prstGeom prst="rect">
            <a:avLst/>
          </a:prstGeom>
          <a:noFill/>
          <a:ln w="9525">
            <a:noFill/>
            <a:miter lim="800000"/>
            <a:headEnd/>
            <a:tailEnd/>
          </a:ln>
        </p:spPr>
      </p:pic>
      <p:sp>
        <p:nvSpPr>
          <p:cNvPr id="14" name="Rectangle 24"/>
          <p:cNvSpPr>
            <a:spLocks noChangeArrowheads="1"/>
          </p:cNvSpPr>
          <p:nvPr userDrawn="1"/>
        </p:nvSpPr>
        <p:spPr bwMode="auto">
          <a:xfrm>
            <a:off x="-7935" y="6619881"/>
            <a:ext cx="3048001" cy="125413"/>
          </a:xfrm>
          <a:prstGeom prst="rect">
            <a:avLst/>
          </a:prstGeom>
          <a:solidFill>
            <a:schemeClr val="bg1">
              <a:lumMod val="65000"/>
            </a:schemeClr>
          </a:solidFill>
          <a:ln>
            <a:noFill/>
          </a:ln>
          <a:effectLst/>
        </p:spPr>
        <p:txBody>
          <a:bodyPr wrap="none" anchor="ctr"/>
          <a:lstStyle/>
          <a:p>
            <a:pPr fontAlgn="base">
              <a:spcBef>
                <a:spcPct val="0"/>
              </a:spcBef>
              <a:spcAft>
                <a:spcPct val="0"/>
              </a:spcAft>
              <a:defRPr/>
            </a:pPr>
            <a:endParaRPr lang="de-DE">
              <a:solidFill>
                <a:srgbClr val="000000"/>
              </a:solidFill>
            </a:endParaRPr>
          </a:p>
        </p:txBody>
      </p:sp>
      <p:sp>
        <p:nvSpPr>
          <p:cNvPr id="15" name="Rectangle 24"/>
          <p:cNvSpPr>
            <a:spLocks noChangeArrowheads="1"/>
          </p:cNvSpPr>
          <p:nvPr userDrawn="1"/>
        </p:nvSpPr>
        <p:spPr bwMode="auto">
          <a:xfrm>
            <a:off x="3038475" y="6619881"/>
            <a:ext cx="6103938" cy="125413"/>
          </a:xfrm>
          <a:prstGeom prst="rect">
            <a:avLst/>
          </a:prstGeom>
          <a:solidFill>
            <a:srgbClr val="00589C"/>
          </a:solidFill>
          <a:ln>
            <a:noFill/>
          </a:ln>
          <a:effectLst/>
        </p:spPr>
        <p:txBody>
          <a:bodyPr wrap="none" anchor="ctr"/>
          <a:lstStyle/>
          <a:p>
            <a:pPr fontAlgn="base">
              <a:spcBef>
                <a:spcPct val="0"/>
              </a:spcBef>
              <a:spcAft>
                <a:spcPct val="0"/>
              </a:spcAft>
              <a:defRPr/>
            </a:pPr>
            <a:endParaRPr lang="de-DE">
              <a:solidFill>
                <a:srgbClr val="000000"/>
              </a:solidFill>
            </a:endParaRPr>
          </a:p>
        </p:txBody>
      </p:sp>
      <p:sp>
        <p:nvSpPr>
          <p:cNvPr id="16" name="Rectangle 24"/>
          <p:cNvSpPr>
            <a:spLocks noChangeArrowheads="1"/>
          </p:cNvSpPr>
          <p:nvPr userDrawn="1"/>
        </p:nvSpPr>
        <p:spPr bwMode="auto">
          <a:xfrm>
            <a:off x="-7935" y="6742113"/>
            <a:ext cx="3048001" cy="125412"/>
          </a:xfrm>
          <a:prstGeom prst="rect">
            <a:avLst/>
          </a:prstGeom>
          <a:solidFill>
            <a:srgbClr val="00589C"/>
          </a:solidFill>
          <a:ln>
            <a:noFill/>
          </a:ln>
          <a:effectLst/>
        </p:spPr>
        <p:txBody>
          <a:bodyPr wrap="none" anchor="ctr"/>
          <a:lstStyle/>
          <a:p>
            <a:pPr fontAlgn="base">
              <a:spcBef>
                <a:spcPct val="0"/>
              </a:spcBef>
              <a:spcAft>
                <a:spcPct val="0"/>
              </a:spcAft>
              <a:defRPr/>
            </a:pPr>
            <a:endParaRPr lang="de-DE">
              <a:solidFill>
                <a:srgbClr val="000000"/>
              </a:solidFill>
            </a:endParaRPr>
          </a:p>
        </p:txBody>
      </p:sp>
      <p:sp>
        <p:nvSpPr>
          <p:cNvPr id="17" name="Textfeld 16"/>
          <p:cNvSpPr txBox="1"/>
          <p:nvPr userDrawn="1"/>
        </p:nvSpPr>
        <p:spPr>
          <a:xfrm>
            <a:off x="7637463" y="6591300"/>
            <a:ext cx="1452642" cy="184666"/>
          </a:xfrm>
          <a:prstGeom prst="rect">
            <a:avLst/>
          </a:prstGeom>
          <a:noFill/>
        </p:spPr>
        <p:txBody>
          <a:bodyPr wrap="none">
            <a:spAutoFit/>
          </a:bodyPr>
          <a:lstStyle/>
          <a:p>
            <a:pPr fontAlgn="base">
              <a:spcBef>
                <a:spcPct val="0"/>
              </a:spcBef>
              <a:spcAft>
                <a:spcPct val="0"/>
              </a:spcAft>
              <a:defRPr/>
            </a:pPr>
            <a:r>
              <a:rPr lang="de-DE" sz="600" dirty="0">
                <a:solidFill>
                  <a:srgbClr val="FFFFFF"/>
                </a:solidFill>
              </a:rPr>
              <a:t>Mitglied der Helmholtz-Gemeinschaft</a:t>
            </a:r>
          </a:p>
        </p:txBody>
      </p:sp>
      <p:pic>
        <p:nvPicPr>
          <p:cNvPr id="25615" name="Grafik 1"/>
          <p:cNvPicPr>
            <a:picLocks noChangeAspect="1"/>
          </p:cNvPicPr>
          <p:nvPr userDrawn="1"/>
        </p:nvPicPr>
        <p:blipFill>
          <a:blip r:embed="rId20" cstate="print"/>
          <a:srcRect/>
          <a:stretch>
            <a:fillRect/>
          </a:stretch>
        </p:blipFill>
        <p:spPr bwMode="auto">
          <a:xfrm>
            <a:off x="7683503" y="6288094"/>
            <a:ext cx="1285875" cy="231775"/>
          </a:xfrm>
          <a:prstGeom prst="rect">
            <a:avLst/>
          </a:prstGeom>
          <a:noFill/>
          <a:ln w="9525">
            <a:noFill/>
            <a:miter lim="800000"/>
            <a:headEnd/>
            <a:tailEnd/>
          </a:ln>
        </p:spPr>
      </p:pic>
      <p:sp>
        <p:nvSpPr>
          <p:cNvPr id="19" name="Rectangle 24"/>
          <p:cNvSpPr>
            <a:spLocks noChangeArrowheads="1"/>
          </p:cNvSpPr>
          <p:nvPr userDrawn="1"/>
        </p:nvSpPr>
        <p:spPr bwMode="auto">
          <a:xfrm>
            <a:off x="3038475" y="6742113"/>
            <a:ext cx="6103938" cy="125412"/>
          </a:xfrm>
          <a:prstGeom prst="rect">
            <a:avLst/>
          </a:prstGeom>
          <a:solidFill>
            <a:schemeClr val="bg1">
              <a:lumMod val="95000"/>
            </a:schemeClr>
          </a:solidFill>
          <a:ln>
            <a:noFill/>
          </a:ln>
          <a:effectLst/>
        </p:spPr>
        <p:txBody>
          <a:bodyPr wrap="none" anchor="ctr"/>
          <a:lstStyle/>
          <a:p>
            <a:pPr fontAlgn="base">
              <a:spcBef>
                <a:spcPct val="0"/>
              </a:spcBef>
              <a:spcAft>
                <a:spcPct val="0"/>
              </a:spcAft>
              <a:defRPr/>
            </a:pPr>
            <a:endParaRPr lang="de-DE">
              <a:solidFill>
                <a:srgbClr val="000000"/>
              </a:solidFill>
            </a:endParaRPr>
          </a:p>
        </p:txBody>
      </p:sp>
      <p:sp>
        <p:nvSpPr>
          <p:cNvPr id="20" name="Text Box 8"/>
          <p:cNvSpPr txBox="1">
            <a:spLocks noChangeArrowheads="1"/>
          </p:cNvSpPr>
          <p:nvPr userDrawn="1"/>
        </p:nvSpPr>
        <p:spPr bwMode="auto">
          <a:xfrm>
            <a:off x="4763" y="6597650"/>
            <a:ext cx="2982912" cy="184150"/>
          </a:xfrm>
          <a:prstGeom prst="rect">
            <a:avLst/>
          </a:prstGeom>
          <a:noFill/>
          <a:ln>
            <a:noFill/>
          </a:ln>
          <a:effectLst/>
          <a:extLst/>
        </p:spPr>
        <p:txBody>
          <a:bodyPr>
            <a:spAutoFit/>
          </a:bodyPr>
          <a:lstStyle/>
          <a:p>
            <a:pPr algn="ctr" fontAlgn="base">
              <a:spcBef>
                <a:spcPct val="50000"/>
              </a:spcBef>
              <a:spcAft>
                <a:spcPct val="0"/>
              </a:spcAft>
              <a:defRPr/>
            </a:pPr>
            <a:r>
              <a:rPr lang="en-US" sz="600">
                <a:solidFill>
                  <a:srgbClr val="00589C"/>
                </a:solidFill>
                <a:sym typeface="Wingdings 2" pitchFamily="18" charset="2"/>
              </a:rPr>
              <a:t>Jochen Teichert  </a:t>
            </a:r>
            <a:r>
              <a:rPr lang="de-DE" sz="600">
                <a:solidFill>
                  <a:srgbClr val="00589C"/>
                </a:solidFill>
                <a:sym typeface="Wingdings 2" pitchFamily="18" charset="2"/>
              </a:rPr>
              <a:t> j.teichertl@hzdr.de</a:t>
            </a:r>
            <a:r>
              <a:rPr lang="en-US" sz="600">
                <a:solidFill>
                  <a:srgbClr val="00589C"/>
                </a:solidFill>
                <a:sym typeface="Wingdings 2" pitchFamily="18" charset="2"/>
              </a:rPr>
              <a:t> </a:t>
            </a:r>
            <a:r>
              <a:rPr lang="de-DE" sz="600">
                <a:solidFill>
                  <a:srgbClr val="00589C"/>
                </a:solidFill>
                <a:sym typeface="Wingdings 2" pitchFamily="18" charset="2"/>
              </a:rPr>
              <a:t> </a:t>
            </a:r>
            <a:r>
              <a:rPr lang="en-US" sz="600">
                <a:solidFill>
                  <a:srgbClr val="00589C"/>
                </a:solidFill>
                <a:sym typeface="Wingdings 2" pitchFamily="18" charset="2"/>
              </a:rPr>
              <a:t> www.hzdr.de  </a:t>
            </a:r>
            <a:r>
              <a:rPr lang="de-DE" sz="600">
                <a:solidFill>
                  <a:srgbClr val="00589C"/>
                </a:solidFill>
                <a:sym typeface="Wingdings 2" pitchFamily="18" charset="2"/>
              </a:rPr>
              <a:t>  HZDR</a:t>
            </a:r>
          </a:p>
        </p:txBody>
      </p:sp>
      <p:sp>
        <p:nvSpPr>
          <p:cNvPr id="25618" name="Text Box 18"/>
          <p:cNvSpPr txBox="1">
            <a:spLocks noChangeArrowheads="1"/>
          </p:cNvSpPr>
          <p:nvPr userDrawn="1"/>
        </p:nvSpPr>
        <p:spPr bwMode="auto">
          <a:xfrm>
            <a:off x="6280150" y="6354769"/>
            <a:ext cx="449162" cy="246221"/>
          </a:xfrm>
          <a:prstGeom prst="rect">
            <a:avLst/>
          </a:prstGeom>
          <a:noFill/>
          <a:ln w="9525">
            <a:noFill/>
            <a:miter lim="800000"/>
            <a:headEnd/>
            <a:tailEnd/>
          </a:ln>
          <a:effectLst/>
        </p:spPr>
        <p:txBody>
          <a:bodyPr wrap="none">
            <a:spAutoFit/>
          </a:bodyPr>
          <a:lstStyle/>
          <a:p>
            <a:pPr fontAlgn="base">
              <a:spcBef>
                <a:spcPct val="0"/>
              </a:spcBef>
              <a:spcAft>
                <a:spcPct val="0"/>
              </a:spcAft>
              <a:defRPr/>
            </a:pPr>
            <a:fld id="{19CEC517-64B9-4C8F-BA6F-C5DD8E3399D7}" type="slidenum">
              <a:rPr lang="en-US" sz="1000" b="1">
                <a:solidFill>
                  <a:srgbClr val="000000"/>
                </a:solidFill>
              </a:rPr>
              <a:pPr fontAlgn="base">
                <a:spcBef>
                  <a:spcPct val="0"/>
                </a:spcBef>
                <a:spcAft>
                  <a:spcPct val="0"/>
                </a:spcAft>
                <a:defRPr/>
              </a:pPr>
              <a:t>‹Nr.›</a:t>
            </a:fld>
            <a:endParaRPr lang="en-US" sz="10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p:txStyles>
    <p:titleStyle>
      <a:lvl1pPr algn="l" rtl="0" eaLnBrk="0" fontAlgn="base" hangingPunct="0">
        <a:spcBef>
          <a:spcPct val="0"/>
        </a:spcBef>
        <a:spcAft>
          <a:spcPct val="0"/>
        </a:spcAft>
        <a:defRPr sz="3000">
          <a:solidFill>
            <a:srgbClr val="003E89"/>
          </a:solidFill>
          <a:latin typeface="+mj-lt"/>
          <a:ea typeface="+mj-ea"/>
          <a:cs typeface="+mj-cs"/>
        </a:defRPr>
      </a:lvl1pPr>
      <a:lvl2pPr algn="l" rtl="0" eaLnBrk="0" fontAlgn="base" hangingPunct="0">
        <a:spcBef>
          <a:spcPct val="0"/>
        </a:spcBef>
        <a:spcAft>
          <a:spcPct val="0"/>
        </a:spcAft>
        <a:defRPr sz="3000">
          <a:solidFill>
            <a:srgbClr val="003E89"/>
          </a:solidFill>
          <a:latin typeface="Arial" charset="0"/>
        </a:defRPr>
      </a:lvl2pPr>
      <a:lvl3pPr algn="l" rtl="0" eaLnBrk="0" fontAlgn="base" hangingPunct="0">
        <a:spcBef>
          <a:spcPct val="0"/>
        </a:spcBef>
        <a:spcAft>
          <a:spcPct val="0"/>
        </a:spcAft>
        <a:defRPr sz="3000">
          <a:solidFill>
            <a:srgbClr val="003E89"/>
          </a:solidFill>
          <a:latin typeface="Arial" charset="0"/>
        </a:defRPr>
      </a:lvl3pPr>
      <a:lvl4pPr algn="l" rtl="0" eaLnBrk="0" fontAlgn="base" hangingPunct="0">
        <a:spcBef>
          <a:spcPct val="0"/>
        </a:spcBef>
        <a:spcAft>
          <a:spcPct val="0"/>
        </a:spcAft>
        <a:defRPr sz="3000">
          <a:solidFill>
            <a:srgbClr val="003E89"/>
          </a:solidFill>
          <a:latin typeface="Arial" charset="0"/>
        </a:defRPr>
      </a:lvl4pPr>
      <a:lvl5pPr algn="l" rtl="0" eaLnBrk="0" fontAlgn="base" hangingPunct="0">
        <a:spcBef>
          <a:spcPct val="0"/>
        </a:spcBef>
        <a:spcAft>
          <a:spcPct val="0"/>
        </a:spcAft>
        <a:defRPr sz="3000">
          <a:solidFill>
            <a:srgbClr val="003E89"/>
          </a:solidFill>
          <a:latin typeface="Arial" charset="0"/>
        </a:defRPr>
      </a:lvl5pPr>
      <a:lvl6pPr marL="457200" algn="l" rtl="0" fontAlgn="base">
        <a:spcBef>
          <a:spcPct val="0"/>
        </a:spcBef>
        <a:spcAft>
          <a:spcPct val="0"/>
        </a:spcAft>
        <a:defRPr sz="3000">
          <a:solidFill>
            <a:srgbClr val="003E89"/>
          </a:solidFill>
          <a:latin typeface="Arial" charset="0"/>
        </a:defRPr>
      </a:lvl6pPr>
      <a:lvl7pPr marL="914400" algn="l" rtl="0" fontAlgn="base">
        <a:spcBef>
          <a:spcPct val="0"/>
        </a:spcBef>
        <a:spcAft>
          <a:spcPct val="0"/>
        </a:spcAft>
        <a:defRPr sz="3000">
          <a:solidFill>
            <a:srgbClr val="003E89"/>
          </a:solidFill>
          <a:latin typeface="Arial" charset="0"/>
        </a:defRPr>
      </a:lvl7pPr>
      <a:lvl8pPr marL="1371600" algn="l" rtl="0" fontAlgn="base">
        <a:spcBef>
          <a:spcPct val="0"/>
        </a:spcBef>
        <a:spcAft>
          <a:spcPct val="0"/>
        </a:spcAft>
        <a:defRPr sz="3000">
          <a:solidFill>
            <a:srgbClr val="003E89"/>
          </a:solidFill>
          <a:latin typeface="Arial" charset="0"/>
        </a:defRPr>
      </a:lvl8pPr>
      <a:lvl9pPr marL="1828800" algn="l" rtl="0" fontAlgn="base">
        <a:spcBef>
          <a:spcPct val="0"/>
        </a:spcBef>
        <a:spcAft>
          <a:spcPct val="0"/>
        </a:spcAft>
        <a:defRPr sz="3000">
          <a:solidFill>
            <a:srgbClr val="003E89"/>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12"/>
          <p:cNvPicPr>
            <a:picLocks noChangeArrowheads="1"/>
          </p:cNvPicPr>
          <p:nvPr/>
        </p:nvPicPr>
        <p:blipFill>
          <a:blip r:embed="rId13" cstate="print"/>
          <a:srcRect/>
          <a:stretch>
            <a:fillRect/>
          </a:stretch>
        </p:blipFill>
        <p:spPr bwMode="auto">
          <a:xfrm>
            <a:off x="2355273" y="6252882"/>
            <a:ext cx="762000" cy="605118"/>
          </a:xfrm>
          <a:prstGeom prst="rect">
            <a:avLst/>
          </a:prstGeom>
          <a:noFill/>
          <a:ln w="9525">
            <a:noFill/>
            <a:miter lim="800000"/>
            <a:headEnd/>
            <a:tailEnd/>
          </a:ln>
        </p:spPr>
      </p:pic>
      <p:sp>
        <p:nvSpPr>
          <p:cNvPr id="19459" name="Rectangle 17"/>
          <p:cNvSpPr>
            <a:spLocks noGrp="1" noChangeArrowheads="1"/>
          </p:cNvSpPr>
          <p:nvPr>
            <p:ph type="title"/>
          </p:nvPr>
        </p:nvSpPr>
        <p:spPr bwMode="auto">
          <a:xfrm>
            <a:off x="692728" y="201706"/>
            <a:ext cx="7758545" cy="1143000"/>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smtClean="0"/>
              <a:t>Click to edit Master title style</a:t>
            </a:r>
          </a:p>
        </p:txBody>
      </p:sp>
      <p:sp>
        <p:nvSpPr>
          <p:cNvPr id="19460" name="Rectangle 18"/>
          <p:cNvSpPr>
            <a:spLocks noGrp="1" noChangeArrowheads="1"/>
          </p:cNvSpPr>
          <p:nvPr>
            <p:ph type="body" idx="1"/>
          </p:nvPr>
        </p:nvSpPr>
        <p:spPr bwMode="auto">
          <a:xfrm>
            <a:off x="623455" y="1546412"/>
            <a:ext cx="7758545" cy="4168588"/>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9461" name="Picture 23" descr="UWheader01"/>
          <p:cNvPicPr>
            <a:picLocks noChangeAspect="1" noChangeArrowheads="1"/>
          </p:cNvPicPr>
          <p:nvPr/>
        </p:nvPicPr>
        <p:blipFill>
          <a:blip r:embed="rId14" cstate="print"/>
          <a:srcRect/>
          <a:stretch>
            <a:fillRect/>
          </a:stretch>
        </p:blipFill>
        <p:spPr bwMode="auto">
          <a:xfrm>
            <a:off x="415639" y="6252889"/>
            <a:ext cx="1663989" cy="402011"/>
          </a:xfrm>
          <a:prstGeom prst="rect">
            <a:avLst/>
          </a:prstGeom>
          <a:noFill/>
          <a:ln w="9525">
            <a:noFill/>
            <a:miter lim="800000"/>
            <a:headEnd/>
            <a:tailEnd/>
          </a:ln>
        </p:spPr>
      </p:pic>
      <p:sp>
        <p:nvSpPr>
          <p:cNvPr id="1050" name="Rectangle 26"/>
          <p:cNvSpPr>
            <a:spLocks noGrp="1" noChangeArrowheads="1"/>
          </p:cNvSpPr>
          <p:nvPr>
            <p:ph type="sldNum" sz="quarter" idx="4"/>
          </p:nvPr>
        </p:nvSpPr>
        <p:spPr bwMode="auto">
          <a:xfrm>
            <a:off x="6719455" y="6252888"/>
            <a:ext cx="1939636" cy="470647"/>
          </a:xfrm>
          <a:prstGeom prst="rect">
            <a:avLst/>
          </a:prstGeom>
          <a:noFill/>
          <a:ln w="12700">
            <a:noFill/>
            <a:miter lim="800000"/>
            <a:headEnd type="none" w="sm" len="sm"/>
            <a:tailEnd type="none" w="sm" len="sm"/>
          </a:ln>
          <a:effectLst/>
        </p:spPr>
        <p:txBody>
          <a:bodyPr vert="horz" wrap="square" lIns="82058" tIns="41029" rIns="82058" bIns="41029" numCol="1" anchor="t" anchorCtr="0" compatLnSpc="1">
            <a:prstTxWarp prst="textNoShape">
              <a:avLst/>
            </a:prstTxWarp>
          </a:bodyPr>
          <a:lstStyle>
            <a:lvl1pPr algn="r" eaLnBrk="0" hangingPunct="0">
              <a:defRPr sz="1300" b="0">
                <a:cs typeface="+mn-cs"/>
              </a:defRPr>
            </a:lvl1pPr>
          </a:lstStyle>
          <a:p>
            <a:pPr fontAlgn="base">
              <a:spcBef>
                <a:spcPct val="0"/>
              </a:spcBef>
              <a:spcAft>
                <a:spcPct val="0"/>
              </a:spcAft>
              <a:defRPr/>
            </a:pPr>
            <a:fld id="{599C6C15-34B9-4649-BCFC-2841D7F6D53E}" type="slidenum">
              <a:rPr lang="en-US">
                <a:solidFill>
                  <a:srgbClr val="808080"/>
                </a:solidFill>
              </a:rPr>
              <a:pPr fontAlgn="base">
                <a:spcBef>
                  <a:spcPct val="0"/>
                </a:spcBef>
                <a:spcAft>
                  <a:spcPct val="0"/>
                </a:spcAft>
                <a:defRPr/>
              </a:pPr>
              <a:t>‹Nr.›</a:t>
            </a:fld>
            <a:endParaRPr lang="en-US">
              <a:solidFill>
                <a:srgbClr val="808080"/>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p:txStyles>
    <p:titleStyle>
      <a:lvl1pPr algn="ctr" defTabSz="914608" rtl="0" eaLnBrk="0" fontAlgn="base" hangingPunct="0">
        <a:spcBef>
          <a:spcPct val="0"/>
        </a:spcBef>
        <a:spcAft>
          <a:spcPct val="0"/>
        </a:spcAft>
        <a:defRPr sz="3600">
          <a:solidFill>
            <a:srgbClr val="333399"/>
          </a:solidFill>
          <a:latin typeface="+mj-lt"/>
          <a:ea typeface="+mj-ea"/>
          <a:cs typeface="+mj-cs"/>
        </a:defRPr>
      </a:lvl1pPr>
      <a:lvl2pPr algn="ctr" defTabSz="914608" rtl="0" eaLnBrk="0" fontAlgn="base" hangingPunct="0">
        <a:spcBef>
          <a:spcPct val="0"/>
        </a:spcBef>
        <a:spcAft>
          <a:spcPct val="0"/>
        </a:spcAft>
        <a:defRPr sz="3600">
          <a:solidFill>
            <a:srgbClr val="333399"/>
          </a:solidFill>
          <a:latin typeface="Times New Roman" pitchFamily="18" charset="0"/>
        </a:defRPr>
      </a:lvl2pPr>
      <a:lvl3pPr algn="ctr" defTabSz="914608" rtl="0" eaLnBrk="0" fontAlgn="base" hangingPunct="0">
        <a:spcBef>
          <a:spcPct val="0"/>
        </a:spcBef>
        <a:spcAft>
          <a:spcPct val="0"/>
        </a:spcAft>
        <a:defRPr sz="3600">
          <a:solidFill>
            <a:srgbClr val="333399"/>
          </a:solidFill>
          <a:latin typeface="Times New Roman" pitchFamily="18" charset="0"/>
        </a:defRPr>
      </a:lvl3pPr>
      <a:lvl4pPr algn="ctr" defTabSz="914608" rtl="0" eaLnBrk="0" fontAlgn="base" hangingPunct="0">
        <a:spcBef>
          <a:spcPct val="0"/>
        </a:spcBef>
        <a:spcAft>
          <a:spcPct val="0"/>
        </a:spcAft>
        <a:defRPr sz="3600">
          <a:solidFill>
            <a:srgbClr val="333399"/>
          </a:solidFill>
          <a:latin typeface="Times New Roman" pitchFamily="18" charset="0"/>
        </a:defRPr>
      </a:lvl4pPr>
      <a:lvl5pPr algn="ctr" defTabSz="914608" rtl="0" eaLnBrk="0" fontAlgn="base" hangingPunct="0">
        <a:spcBef>
          <a:spcPct val="0"/>
        </a:spcBef>
        <a:spcAft>
          <a:spcPct val="0"/>
        </a:spcAft>
        <a:defRPr sz="3600">
          <a:solidFill>
            <a:srgbClr val="333399"/>
          </a:solidFill>
          <a:latin typeface="Times New Roman" pitchFamily="18" charset="0"/>
        </a:defRPr>
      </a:lvl5pPr>
      <a:lvl6pPr marL="410291" algn="ctr" defTabSz="914608" rtl="0" eaLnBrk="0" fontAlgn="base" hangingPunct="0">
        <a:spcBef>
          <a:spcPct val="0"/>
        </a:spcBef>
        <a:spcAft>
          <a:spcPct val="0"/>
        </a:spcAft>
        <a:defRPr sz="3600">
          <a:solidFill>
            <a:srgbClr val="333399"/>
          </a:solidFill>
          <a:latin typeface="Times New Roman" pitchFamily="18" charset="0"/>
        </a:defRPr>
      </a:lvl6pPr>
      <a:lvl7pPr marL="820583" algn="ctr" defTabSz="914608" rtl="0" eaLnBrk="0" fontAlgn="base" hangingPunct="0">
        <a:spcBef>
          <a:spcPct val="0"/>
        </a:spcBef>
        <a:spcAft>
          <a:spcPct val="0"/>
        </a:spcAft>
        <a:defRPr sz="3600">
          <a:solidFill>
            <a:srgbClr val="333399"/>
          </a:solidFill>
          <a:latin typeface="Times New Roman" pitchFamily="18" charset="0"/>
        </a:defRPr>
      </a:lvl7pPr>
      <a:lvl8pPr marL="1230874" algn="ctr" defTabSz="914608" rtl="0" eaLnBrk="0" fontAlgn="base" hangingPunct="0">
        <a:spcBef>
          <a:spcPct val="0"/>
        </a:spcBef>
        <a:spcAft>
          <a:spcPct val="0"/>
        </a:spcAft>
        <a:defRPr sz="3600">
          <a:solidFill>
            <a:srgbClr val="333399"/>
          </a:solidFill>
          <a:latin typeface="Times New Roman" pitchFamily="18" charset="0"/>
        </a:defRPr>
      </a:lvl8pPr>
      <a:lvl9pPr marL="1641165" algn="ctr" defTabSz="914608" rtl="0" eaLnBrk="0" fontAlgn="base" hangingPunct="0">
        <a:spcBef>
          <a:spcPct val="0"/>
        </a:spcBef>
        <a:spcAft>
          <a:spcPct val="0"/>
        </a:spcAft>
        <a:defRPr sz="3600">
          <a:solidFill>
            <a:srgbClr val="333399"/>
          </a:solidFill>
          <a:latin typeface="Times New Roman" pitchFamily="18" charset="0"/>
        </a:defRPr>
      </a:lvl9pPr>
    </p:titleStyle>
    <p:bodyStyle>
      <a:lvl1pPr marL="343334" indent="-343334" algn="l" defTabSz="914608" rtl="0" eaLnBrk="0" fontAlgn="base" hangingPunct="0">
        <a:spcBef>
          <a:spcPct val="20000"/>
        </a:spcBef>
        <a:spcAft>
          <a:spcPct val="0"/>
        </a:spcAft>
        <a:buClr>
          <a:srgbClr val="FF0000"/>
        </a:buClr>
        <a:buFont typeface="Wingdings" pitchFamily="2" charset="2"/>
        <a:buChar char="§"/>
        <a:defRPr sz="2500">
          <a:solidFill>
            <a:srgbClr val="FF0000"/>
          </a:solidFill>
          <a:latin typeface="+mn-lt"/>
          <a:ea typeface="+mn-ea"/>
          <a:cs typeface="+mn-cs"/>
        </a:defRPr>
      </a:lvl1pPr>
      <a:lvl2pPr marL="742229" indent="-284925" algn="l" defTabSz="914608" rtl="0" eaLnBrk="0" fontAlgn="base" hangingPunct="0">
        <a:spcBef>
          <a:spcPct val="20000"/>
        </a:spcBef>
        <a:spcAft>
          <a:spcPct val="0"/>
        </a:spcAft>
        <a:buClr>
          <a:srgbClr val="FF0000"/>
        </a:buClr>
        <a:buFont typeface="Wingdings" pitchFamily="2" charset="2"/>
        <a:buChar char="§"/>
        <a:defRPr sz="2200">
          <a:solidFill>
            <a:srgbClr val="333399"/>
          </a:solidFill>
          <a:latin typeface="+mn-lt"/>
        </a:defRPr>
      </a:lvl2pPr>
      <a:lvl3pPr marL="1142547" indent="-227940" algn="l" defTabSz="914608" rtl="0" eaLnBrk="0" fontAlgn="base" hangingPunct="0">
        <a:spcBef>
          <a:spcPct val="20000"/>
        </a:spcBef>
        <a:spcAft>
          <a:spcPct val="0"/>
        </a:spcAft>
        <a:buClr>
          <a:srgbClr val="FF0000"/>
        </a:buClr>
        <a:buFont typeface="Wingdings" pitchFamily="2" charset="2"/>
        <a:buChar char="§"/>
        <a:defRPr sz="2200">
          <a:solidFill>
            <a:srgbClr val="333399"/>
          </a:solidFill>
          <a:latin typeface="+mn-lt"/>
        </a:defRPr>
      </a:lvl3pPr>
      <a:lvl4pPr marL="1599852" indent="-227940" algn="l" defTabSz="914608" rtl="0" eaLnBrk="0" fontAlgn="base" hangingPunct="0">
        <a:spcBef>
          <a:spcPct val="20000"/>
        </a:spcBef>
        <a:spcAft>
          <a:spcPct val="0"/>
        </a:spcAft>
        <a:buClr>
          <a:srgbClr val="FF0000"/>
        </a:buClr>
        <a:buFont typeface="Wingdings" pitchFamily="2" charset="2"/>
        <a:buChar char="§"/>
        <a:defRPr sz="2200">
          <a:solidFill>
            <a:srgbClr val="333399"/>
          </a:solidFill>
          <a:latin typeface="+mn-lt"/>
        </a:defRPr>
      </a:lvl4pPr>
      <a:lvl5pPr marL="2057155" indent="-227940" algn="l" defTabSz="914608" rtl="0" eaLnBrk="0" fontAlgn="base" hangingPunct="0">
        <a:spcBef>
          <a:spcPct val="20000"/>
        </a:spcBef>
        <a:spcAft>
          <a:spcPct val="0"/>
        </a:spcAft>
        <a:buClr>
          <a:srgbClr val="FF0000"/>
        </a:buClr>
        <a:buFont typeface="Wingdings" pitchFamily="2" charset="2"/>
        <a:buChar char="§"/>
        <a:defRPr sz="2200">
          <a:solidFill>
            <a:srgbClr val="333399"/>
          </a:solidFill>
          <a:latin typeface="+mn-lt"/>
        </a:defRPr>
      </a:lvl5pPr>
      <a:lvl6pPr marL="2467446" indent="-227940" algn="l" defTabSz="914608" rtl="0" eaLnBrk="0" fontAlgn="base" hangingPunct="0">
        <a:spcBef>
          <a:spcPct val="20000"/>
        </a:spcBef>
        <a:spcAft>
          <a:spcPct val="0"/>
        </a:spcAft>
        <a:buClr>
          <a:srgbClr val="FF0000"/>
        </a:buClr>
        <a:buFont typeface="Wingdings" pitchFamily="2" charset="2"/>
        <a:buChar char="§"/>
        <a:defRPr sz="2200">
          <a:solidFill>
            <a:srgbClr val="333399"/>
          </a:solidFill>
          <a:latin typeface="+mn-lt"/>
        </a:defRPr>
      </a:lvl6pPr>
      <a:lvl7pPr marL="2877737" indent="-227940" algn="l" defTabSz="914608" rtl="0" eaLnBrk="0" fontAlgn="base" hangingPunct="0">
        <a:spcBef>
          <a:spcPct val="20000"/>
        </a:spcBef>
        <a:spcAft>
          <a:spcPct val="0"/>
        </a:spcAft>
        <a:buClr>
          <a:srgbClr val="FF0000"/>
        </a:buClr>
        <a:buFont typeface="Wingdings" pitchFamily="2" charset="2"/>
        <a:buChar char="§"/>
        <a:defRPr sz="2200">
          <a:solidFill>
            <a:srgbClr val="333399"/>
          </a:solidFill>
          <a:latin typeface="+mn-lt"/>
        </a:defRPr>
      </a:lvl7pPr>
      <a:lvl8pPr marL="3288029" indent="-227940" algn="l" defTabSz="914608" rtl="0" eaLnBrk="0" fontAlgn="base" hangingPunct="0">
        <a:spcBef>
          <a:spcPct val="20000"/>
        </a:spcBef>
        <a:spcAft>
          <a:spcPct val="0"/>
        </a:spcAft>
        <a:buClr>
          <a:srgbClr val="FF0000"/>
        </a:buClr>
        <a:buFont typeface="Wingdings" pitchFamily="2" charset="2"/>
        <a:buChar char="§"/>
        <a:defRPr sz="2200">
          <a:solidFill>
            <a:srgbClr val="333399"/>
          </a:solidFill>
          <a:latin typeface="+mn-lt"/>
        </a:defRPr>
      </a:lvl8pPr>
      <a:lvl9pPr marL="3698320" indent="-227940" algn="l" defTabSz="914608" rtl="0" eaLnBrk="0" fontAlgn="base" hangingPunct="0">
        <a:spcBef>
          <a:spcPct val="20000"/>
        </a:spcBef>
        <a:spcAft>
          <a:spcPct val="0"/>
        </a:spcAft>
        <a:buClr>
          <a:srgbClr val="FF0000"/>
        </a:buClr>
        <a:buFont typeface="Wingdings" pitchFamily="2" charset="2"/>
        <a:buChar char="§"/>
        <a:defRPr sz="2200">
          <a:solidFill>
            <a:srgbClr val="333399"/>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0" y="6597352"/>
            <a:ext cx="9144000" cy="28803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prstClr val="white"/>
              </a:solidFill>
            </a:endParaRPr>
          </a:p>
        </p:txBody>
      </p:sp>
      <p:sp>
        <p:nvSpPr>
          <p:cNvPr id="1027"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テキスト プレースホル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2771803" y="6591703"/>
            <a:ext cx="1576363" cy="29368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r>
              <a:rPr kumimoji="1" lang="de-DE" altLang="ja-JP" smtClean="0">
                <a:solidFill>
                  <a:prstClr val="black">
                    <a:tint val="75000"/>
                  </a:prstClr>
                </a:solidFill>
              </a:rPr>
              <a:t>09.05.2012</a:t>
            </a:r>
            <a:endParaRPr kumimoji="1"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4500563" y="6591703"/>
            <a:ext cx="2714625" cy="2936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kumimoji="1" lang="en-US" altLang="ja-JP" smtClean="0">
                <a:solidFill>
                  <a:prstClr val="black">
                    <a:tint val="75000"/>
                  </a:prstClr>
                </a:solidFill>
              </a:rPr>
              <a:t>FLS 2012 | Summary eSources | Carlos Hernandez-Garcia and Thorsten Kamps</a:t>
            </a:r>
            <a:endParaRPr kumimoji="1"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286628" y="6599634"/>
            <a:ext cx="928688" cy="2857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B85C25A-6A64-4966-9FD0-D1031864F9A4}" type="slidenum">
              <a:rPr kumimoji="1" lang="ja-JP" altLang="en-US">
                <a:solidFill>
                  <a:prstClr val="black">
                    <a:tint val="75000"/>
                  </a:prstClr>
                </a:solidFill>
              </a:rPr>
              <a:pPr>
                <a:defRPr/>
              </a:pPr>
              <a:t>‹Nr.›</a:t>
            </a:fld>
            <a:endParaRPr kumimoji="1"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184638" y="6423032"/>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mn-lt"/>
                <a:ea typeface="ＭＳ Ｐゴシック" pitchFamily="50" charset="-128"/>
              </a:defRPr>
            </a:lvl1pPr>
          </a:lstStyle>
          <a:p>
            <a:pPr fontAlgn="base">
              <a:spcBef>
                <a:spcPct val="0"/>
              </a:spcBef>
              <a:spcAft>
                <a:spcPct val="0"/>
              </a:spcAft>
              <a:defRPr/>
            </a:pPr>
            <a:r>
              <a:rPr kumimoji="1" lang="de-DE" altLang="ja-JP" smtClean="0">
                <a:solidFill>
                  <a:prstClr val="black">
                    <a:tint val="75000"/>
                  </a:prstClr>
                </a:solidFill>
              </a:rPr>
              <a:t>09.05.2012</a:t>
            </a:r>
            <a:endParaRPr kumimoji="1" lang="en-US" altLang="ja-JP">
              <a:solidFill>
                <a:prstClr val="black">
                  <a:tint val="75000"/>
                </a:prstClr>
              </a:solidFill>
            </a:endParaRPr>
          </a:p>
        </p:txBody>
      </p:sp>
      <p:sp>
        <p:nvSpPr>
          <p:cNvPr id="5" name="フッター プレースホルダ 4"/>
          <p:cNvSpPr>
            <a:spLocks noGrp="1"/>
          </p:cNvSpPr>
          <p:nvPr>
            <p:ph type="ftr" sz="quarter" idx="3"/>
          </p:nvPr>
        </p:nvSpPr>
        <p:spPr>
          <a:xfrm>
            <a:off x="5008685" y="6413507"/>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mn-lt"/>
                <a:ea typeface="ＭＳ Ｐゴシック" pitchFamily="50" charset="-128"/>
              </a:defRPr>
            </a:lvl1pPr>
          </a:lstStyle>
          <a:p>
            <a:pPr fontAlgn="base">
              <a:spcBef>
                <a:spcPct val="0"/>
              </a:spcBef>
              <a:spcAft>
                <a:spcPct val="0"/>
              </a:spcAft>
              <a:defRPr/>
            </a:pPr>
            <a:r>
              <a:rPr kumimoji="1" lang="en-US" altLang="ja-JP" smtClean="0">
                <a:solidFill>
                  <a:prstClr val="black">
                    <a:tint val="75000"/>
                  </a:prstClr>
                </a:solidFill>
              </a:rPr>
              <a:t>FLS 2012 | Summary eSources | Carlos Hernandez-Garcia and Thorsten Kamps</a:t>
            </a:r>
            <a:endParaRPr kumimoji="1" lang="en-US" altLang="ja-JP" dirty="0">
              <a:solidFill>
                <a:prstClr val="black">
                  <a:tint val="75000"/>
                </a:prstClr>
              </a:solidFill>
            </a:endParaRPr>
          </a:p>
        </p:txBody>
      </p:sp>
      <p:sp>
        <p:nvSpPr>
          <p:cNvPr id="6" name="スライド番号プレースホルダ 5"/>
          <p:cNvSpPr>
            <a:spLocks noGrp="1"/>
          </p:cNvSpPr>
          <p:nvPr>
            <p:ph type="sldNum" sz="quarter" idx="4"/>
          </p:nvPr>
        </p:nvSpPr>
        <p:spPr>
          <a:xfrm>
            <a:off x="6869723" y="6413507"/>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F208F61-0270-4D13-AF94-796FE3188640}" type="slidenum">
              <a:rPr kumimoji="1" lang="en-US" altLang="ja-JP" smtClean="0"/>
              <a:pPr fontAlgn="base">
                <a:spcBef>
                  <a:spcPct val="0"/>
                </a:spcBef>
                <a:spcAft>
                  <a:spcPct val="0"/>
                </a:spcAft>
              </a:pPr>
              <a:t>‹Nr.›</a:t>
            </a:fld>
            <a:endParaRPr kumimoji="1" lang="en-US" altLang="ja-JP" smtClean="0"/>
          </a:p>
        </p:txBody>
      </p:sp>
      <p:sp>
        <p:nvSpPr>
          <p:cNvPr id="7" name="Rectangle 9"/>
          <p:cNvSpPr>
            <a:spLocks noChangeArrowheads="1"/>
          </p:cNvSpPr>
          <p:nvPr userDrawn="1"/>
        </p:nvSpPr>
        <p:spPr bwMode="auto">
          <a:xfrm>
            <a:off x="0" y="-28574"/>
            <a:ext cx="9144000" cy="900113"/>
          </a:xfrm>
          <a:prstGeom prst="rect">
            <a:avLst/>
          </a:prstGeom>
          <a:solidFill>
            <a:schemeClr val="tx2">
              <a:lumMod val="60000"/>
              <a:lumOff val="40000"/>
            </a:schemeClr>
          </a:solidFill>
          <a:ln w="9525">
            <a:solidFill>
              <a:schemeClr val="tx2">
                <a:lumMod val="40000"/>
                <a:lumOff val="60000"/>
              </a:schemeClr>
            </a:solidFill>
            <a:miter lim="800000"/>
            <a:headEnd/>
            <a:tailEnd/>
          </a:ln>
          <a:effectLst/>
        </p:spPr>
        <p:txBody>
          <a:bodyPr wrap="none" anchor="ctr"/>
          <a:lstStyle/>
          <a:p>
            <a:pPr fontAlgn="base">
              <a:spcBef>
                <a:spcPct val="0"/>
              </a:spcBef>
              <a:spcAft>
                <a:spcPct val="0"/>
              </a:spcAft>
            </a:pPr>
            <a:endParaRPr kumimoji="1" lang="ja-JP" altLang="en-US" smtClean="0">
              <a:solidFill>
                <a:prstClr val="black"/>
              </a:solidFill>
              <a:latin typeface="Arial" pitchFamily="34" charset="0"/>
            </a:endParaRPr>
          </a:p>
        </p:txBody>
      </p:sp>
      <p:pic>
        <p:nvPicPr>
          <p:cNvPr id="1032" name="図 1"/>
          <p:cNvPicPr>
            <a:picLocks noChangeAspect="1"/>
          </p:cNvPicPr>
          <p:nvPr userDrawn="1"/>
        </p:nvPicPr>
        <p:blipFill>
          <a:blip r:embed="rId14" cstate="print"/>
          <a:srcRect/>
          <a:stretch>
            <a:fillRect/>
          </a:stretch>
        </p:blipFill>
        <p:spPr bwMode="auto">
          <a:xfrm>
            <a:off x="3815861" y="6483350"/>
            <a:ext cx="1173774" cy="242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6324600"/>
            <a:ext cx="9144000" cy="5302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18360">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7010400" y="6572250"/>
            <a:ext cx="1370013"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smtClean="0">
                <a:solidFill>
                  <a:srgbClr val="404040"/>
                </a:solidFill>
                <a:latin typeface="+mn-lt"/>
              </a:defRPr>
            </a:lvl1pPr>
          </a:lstStyle>
          <a:p>
            <a:pPr defTabSz="457200" fontAlgn="base">
              <a:spcBef>
                <a:spcPct val="0"/>
              </a:spcBef>
              <a:spcAft>
                <a:spcPct val="0"/>
              </a:spcAft>
              <a:buClr>
                <a:srgbClr val="000000"/>
              </a:buClr>
              <a:buSzPct val="100000"/>
              <a:buFont typeface="Times New Roman" pitchFamily="18" charset="0"/>
              <a:buNone/>
              <a:defRPr/>
            </a:pPr>
            <a:r>
              <a:rPr lang="de-DE" smtClean="0"/>
              <a:t>09.05.2012</a:t>
            </a:r>
            <a:endParaRPr lang="en-US"/>
          </a:p>
        </p:txBody>
      </p:sp>
      <p:sp>
        <p:nvSpPr>
          <p:cNvPr id="1029" name="Rectangle 5"/>
          <p:cNvSpPr>
            <a:spLocks noGrp="1" noChangeArrowheads="1"/>
          </p:cNvSpPr>
          <p:nvPr>
            <p:ph type="ftr"/>
          </p:nvPr>
        </p:nvSpPr>
        <p:spPr bwMode="auto">
          <a:xfrm>
            <a:off x="657225" y="6307138"/>
            <a:ext cx="5940425" cy="230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smtClean="0">
                <a:solidFill>
                  <a:srgbClr val="404040"/>
                </a:solidFill>
                <a:latin typeface="+mn-lt"/>
              </a:defRPr>
            </a:lvl1pPr>
          </a:lstStyle>
          <a:p>
            <a:pPr defTabSz="457200" fontAlgn="base">
              <a:spcBef>
                <a:spcPct val="0"/>
              </a:spcBef>
              <a:spcAft>
                <a:spcPct val="0"/>
              </a:spcAft>
              <a:buClr>
                <a:srgbClr val="000000"/>
              </a:buClr>
              <a:buSzPct val="100000"/>
              <a:buFont typeface="Times New Roman" pitchFamily="18" charset="0"/>
              <a:buNone/>
              <a:defRPr/>
            </a:pPr>
            <a:r>
              <a:rPr lang="en-US" smtClean="0"/>
              <a:t>FLS 2012 | Summary eSources | Carlos Hernandez-Garcia and Thorsten Kamps</a:t>
            </a:r>
            <a:endParaRPr lang="en-US" dirty="0"/>
          </a:p>
        </p:txBody>
      </p:sp>
      <p:sp>
        <p:nvSpPr>
          <p:cNvPr id="1030" name="Rectangle 6"/>
          <p:cNvSpPr>
            <a:spLocks noGrp="1" noChangeArrowheads="1"/>
          </p:cNvSpPr>
          <p:nvPr>
            <p:ph type="sldNum"/>
          </p:nvPr>
        </p:nvSpPr>
        <p:spPr bwMode="auto">
          <a:xfrm>
            <a:off x="8610600" y="6489700"/>
            <a:ext cx="382588"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900" smtClean="0">
                <a:solidFill>
                  <a:srgbClr val="404040"/>
                </a:solidFill>
                <a:latin typeface="+mn-lt"/>
              </a:defRPr>
            </a:lvl1pPr>
          </a:lstStyle>
          <a:p>
            <a:pPr defTabSz="457200" fontAlgn="base">
              <a:spcBef>
                <a:spcPct val="0"/>
              </a:spcBef>
              <a:spcAft>
                <a:spcPct val="0"/>
              </a:spcAft>
              <a:buClr>
                <a:srgbClr val="000000"/>
              </a:buClr>
              <a:buSzPct val="100000"/>
              <a:buFont typeface="Times New Roman" pitchFamily="18" charset="0"/>
              <a:buNone/>
              <a:defRPr/>
            </a:pPr>
            <a:fld id="{D4F684D6-CC73-4E64-A493-EF105D693792}" type="slidenum">
              <a:rPr lang="en-US"/>
              <a:pPr defTabSz="457200" fontAlgn="base">
                <a:spcBef>
                  <a:spcPct val="0"/>
                </a:spcBef>
                <a:spcAft>
                  <a:spcPct val="0"/>
                </a:spcAft>
                <a:buClr>
                  <a:srgbClr val="000000"/>
                </a:buClr>
                <a:buSzPct val="100000"/>
                <a:buFont typeface="Times New Roman" pitchFamily="18" charset="0"/>
                <a:buNone/>
                <a:defRPr/>
              </a:pPr>
              <a:t>‹Nr.›</a:t>
            </a:fld>
            <a:endParaRPr lang="en-US"/>
          </a:p>
        </p:txBody>
      </p:sp>
      <p:pic>
        <p:nvPicPr>
          <p:cNvPr id="1032" name="Picture 7"/>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1555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18360">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hf hdr="0"/>
  <p:txStyles>
    <p:titleStyle>
      <a:lvl1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2pPr>
      <a:lvl3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3pPr>
      <a:lvl4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4pPr>
      <a:lvl5pPr algn="l" defTabSz="457200" rtl="0" eaLnBrk="0" fontAlgn="base" hangingPunct="0">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5pPr>
      <a:lvl6pPr marL="2514600" indent="-228600" algn="l" defTabSz="457200" rtl="0" fontAlgn="base">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6pPr>
      <a:lvl7pPr marL="2971800" indent="-228600" algn="l" defTabSz="457200" rtl="0" fontAlgn="base">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7pPr>
      <a:lvl8pPr marL="3429000" indent="-228600" algn="l" defTabSz="457200" rtl="0" fontAlgn="base">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8pPr>
      <a:lvl9pPr marL="3886200" indent="-228600" algn="l" defTabSz="457200" rtl="0" fontAlgn="base">
        <a:spcBef>
          <a:spcPct val="0"/>
        </a:spcBef>
        <a:spcAft>
          <a:spcPct val="0"/>
        </a:spcAft>
        <a:buClr>
          <a:srgbClr val="000000"/>
        </a:buClr>
        <a:buSzPct val="100000"/>
        <a:buFont typeface="Times New Roman" pitchFamily="18" charset="0"/>
        <a:defRPr sz="2600" b="1">
          <a:solidFill>
            <a:srgbClr val="1F497D"/>
          </a:solidFill>
          <a:latin typeface="Trebuchet MS" pitchFamily="34" charset="0"/>
        </a:defRPr>
      </a:lvl9pPr>
    </p:titleStyle>
    <p:bodyStyle>
      <a:lvl1pPr marL="342900" indent="-342900" algn="l" defTabSz="457200" rtl="0" eaLnBrk="0" fontAlgn="base" hangingPunct="0">
        <a:spcBef>
          <a:spcPts val="438"/>
        </a:spcBef>
        <a:spcAft>
          <a:spcPts val="438"/>
        </a:spcAft>
        <a:buClr>
          <a:srgbClr val="000000"/>
        </a:buClr>
        <a:buSzPct val="100000"/>
        <a:buFont typeface="Times New Roman" pitchFamily="18"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pitchFamily="18" charset="0"/>
        <a:defRPr sz="1600">
          <a:solidFill>
            <a:srgbClr val="404040"/>
          </a:solidFill>
          <a:latin typeface="+mn-lt"/>
        </a:defRPr>
      </a:lvl2pPr>
      <a:lvl3pPr marL="11430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404040"/>
          </a:solidFill>
          <a:latin typeface="+mn-lt"/>
        </a:defRPr>
      </a:lvl3pPr>
      <a:lvl4pPr marL="16002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404040"/>
          </a:solidFill>
          <a:latin typeface="+mn-lt"/>
        </a:defRPr>
      </a:lvl4pPr>
      <a:lvl5pPr marL="20574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404040"/>
          </a:solidFill>
          <a:latin typeface="+mn-lt"/>
        </a:defRPr>
      </a:lvl5pPr>
      <a:lvl6pPr marL="2514600" indent="-228600" algn="l" defTabSz="457200" rtl="0" fontAlgn="base">
        <a:spcBef>
          <a:spcPts val="350"/>
        </a:spcBef>
        <a:spcAft>
          <a:spcPct val="0"/>
        </a:spcAft>
        <a:buClr>
          <a:srgbClr val="000000"/>
        </a:buClr>
        <a:buSzPct val="100000"/>
        <a:buFont typeface="Times New Roman" pitchFamily="18" charset="0"/>
        <a:defRPr sz="1400">
          <a:solidFill>
            <a:srgbClr val="404040"/>
          </a:solidFill>
          <a:latin typeface="+mn-lt"/>
        </a:defRPr>
      </a:lvl6pPr>
      <a:lvl7pPr marL="2971800" indent="-228600" algn="l" defTabSz="457200" rtl="0" fontAlgn="base">
        <a:spcBef>
          <a:spcPts val="350"/>
        </a:spcBef>
        <a:spcAft>
          <a:spcPct val="0"/>
        </a:spcAft>
        <a:buClr>
          <a:srgbClr val="000000"/>
        </a:buClr>
        <a:buSzPct val="100000"/>
        <a:buFont typeface="Times New Roman" pitchFamily="18" charset="0"/>
        <a:defRPr sz="1400">
          <a:solidFill>
            <a:srgbClr val="404040"/>
          </a:solidFill>
          <a:latin typeface="+mn-lt"/>
        </a:defRPr>
      </a:lvl7pPr>
      <a:lvl8pPr marL="3429000" indent="-228600" algn="l" defTabSz="457200" rtl="0" fontAlgn="base">
        <a:spcBef>
          <a:spcPts val="350"/>
        </a:spcBef>
        <a:spcAft>
          <a:spcPct val="0"/>
        </a:spcAft>
        <a:buClr>
          <a:srgbClr val="000000"/>
        </a:buClr>
        <a:buSzPct val="100000"/>
        <a:buFont typeface="Times New Roman" pitchFamily="18" charset="0"/>
        <a:defRPr sz="1400">
          <a:solidFill>
            <a:srgbClr val="404040"/>
          </a:solidFill>
          <a:latin typeface="+mn-lt"/>
        </a:defRPr>
      </a:lvl8pPr>
      <a:lvl9pPr marL="3886200" indent="-228600" algn="l" defTabSz="457200" rtl="0" fontAlgn="base">
        <a:spcBef>
          <a:spcPts val="350"/>
        </a:spcBef>
        <a:spcAft>
          <a:spcPct val="0"/>
        </a:spcAft>
        <a:buClr>
          <a:srgbClr val="000000"/>
        </a:buClr>
        <a:buSzPct val="100000"/>
        <a:buFont typeface="Times New Roman" pitchFamily="18" charset="0"/>
        <a:defRPr sz="1400">
          <a:solidFill>
            <a:srgbClr val="40404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55.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6.jpeg"/><Relationship Id="rId1" Type="http://schemas.openxmlformats.org/officeDocument/2006/relationships/slideLayout" Target="../slideLayouts/slideLayout68.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1.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5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52.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Excel-Arbeitsblatt1.xls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mtClean="0">
                <a:solidFill>
                  <a:schemeClr val="tx1"/>
                </a:solidFill>
              </a:rPr>
              <a:t>eSources Summary</a:t>
            </a:r>
            <a:endParaRPr lang="en-US">
              <a:solidFill>
                <a:schemeClr val="tx1"/>
              </a:solidFill>
            </a:endParaRPr>
          </a:p>
        </p:txBody>
      </p:sp>
      <p:sp>
        <p:nvSpPr>
          <p:cNvPr id="3" name="Untertitel 2"/>
          <p:cNvSpPr>
            <a:spLocks noGrp="1"/>
          </p:cNvSpPr>
          <p:nvPr>
            <p:ph type="subTitle" idx="1"/>
          </p:nvPr>
        </p:nvSpPr>
        <p:spPr/>
        <p:txBody>
          <a:bodyPr>
            <a:normAutofit fontScale="92500"/>
          </a:bodyPr>
          <a:lstStyle/>
          <a:p>
            <a:r>
              <a:rPr lang="en-US" smtClean="0"/>
              <a:t>Carlos Hernandez-Garcia and Thorsten Kamps</a:t>
            </a:r>
          </a:p>
          <a:p>
            <a:r>
              <a:rPr lang="en-US" smtClean="0"/>
              <a:t>FLS 2012 Workshop</a:t>
            </a:r>
          </a:p>
          <a:p>
            <a:r>
              <a:rPr lang="en-US" smtClean="0"/>
              <a:t>05.03.2012 – 09.03.2012</a:t>
            </a:r>
            <a:endParaRPr lang="en-US"/>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r="1392"/>
          <a:stretch>
            <a:fillRect/>
          </a:stretch>
        </p:blipFill>
        <p:spPr bwMode="auto">
          <a:xfrm>
            <a:off x="1490663" y="693738"/>
            <a:ext cx="7653337" cy="590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53284" name="Gerade Verbindung mit Pfeil 25"/>
          <p:cNvCxnSpPr>
            <a:cxnSpLocks noChangeShapeType="1"/>
          </p:cNvCxnSpPr>
          <p:nvPr/>
        </p:nvCxnSpPr>
        <p:spPr bwMode="auto">
          <a:xfrm>
            <a:off x="1185863" y="4246563"/>
            <a:ext cx="2520950" cy="0"/>
          </a:xfrm>
          <a:prstGeom prst="straightConnector1">
            <a:avLst/>
          </a:prstGeom>
          <a:noFill/>
          <a:ln w="34925" algn="ctr">
            <a:solidFill>
              <a:srgbClr val="92D050"/>
            </a:solidFill>
            <a:round/>
            <a:headEnd/>
            <a:tailEnd type="arrow" w="med" len="med"/>
          </a:ln>
        </p:spPr>
      </p:cxnSp>
      <p:cxnSp>
        <p:nvCxnSpPr>
          <p:cNvPr id="353285" name="Gerade Verbindung mit Pfeil 29"/>
          <p:cNvCxnSpPr>
            <a:cxnSpLocks noChangeShapeType="1"/>
          </p:cNvCxnSpPr>
          <p:nvPr/>
        </p:nvCxnSpPr>
        <p:spPr bwMode="auto">
          <a:xfrm>
            <a:off x="3635375" y="4246563"/>
            <a:ext cx="2519363" cy="0"/>
          </a:xfrm>
          <a:prstGeom prst="straightConnector1">
            <a:avLst/>
          </a:prstGeom>
          <a:noFill/>
          <a:ln w="34925" algn="ctr">
            <a:solidFill>
              <a:srgbClr val="92D050"/>
            </a:solidFill>
            <a:round/>
            <a:headEnd/>
            <a:tailEnd type="arrow" w="med" len="med"/>
          </a:ln>
        </p:spPr>
      </p:cxnSp>
      <p:sp>
        <p:nvSpPr>
          <p:cNvPr id="27" name="Bogen 26"/>
          <p:cNvSpPr/>
          <p:nvPr/>
        </p:nvSpPr>
        <p:spPr bwMode="auto">
          <a:xfrm rot="5400000">
            <a:off x="6503194" y="3790156"/>
            <a:ext cx="433388" cy="479425"/>
          </a:xfrm>
          <a:prstGeom prst="arc">
            <a:avLst/>
          </a:prstGeom>
          <a:noFill/>
          <a:ln w="34925" cap="flat" cmpd="sng" algn="ctr">
            <a:solidFill>
              <a:srgbClr val="92D050"/>
            </a:solidFill>
            <a:prstDash val="solid"/>
            <a:round/>
            <a:headEnd type="none" w="med" len="med"/>
            <a:tailEnd type="none" w="med" len="med"/>
          </a:ln>
          <a:effectLst/>
          <a:extLst/>
        </p:spPr>
        <p:txBody>
          <a:bodyPr anchor="ctr"/>
          <a:lstStyle/>
          <a:p>
            <a:pPr algn="ctr" fontAlgn="base">
              <a:spcBef>
                <a:spcPct val="0"/>
              </a:spcBef>
              <a:spcAft>
                <a:spcPct val="0"/>
              </a:spcAft>
              <a:defRPr/>
            </a:pPr>
            <a:endParaRPr lang="de-DE" b="1">
              <a:solidFill>
                <a:srgbClr val="000000"/>
              </a:solidFill>
            </a:endParaRPr>
          </a:p>
        </p:txBody>
      </p:sp>
      <p:cxnSp>
        <p:nvCxnSpPr>
          <p:cNvPr id="353287" name="Gerade Verbindung 28"/>
          <p:cNvCxnSpPr>
            <a:cxnSpLocks noChangeShapeType="1"/>
          </p:cNvCxnSpPr>
          <p:nvPr/>
        </p:nvCxnSpPr>
        <p:spPr bwMode="auto">
          <a:xfrm>
            <a:off x="6083300" y="4246563"/>
            <a:ext cx="671513" cy="0"/>
          </a:xfrm>
          <a:prstGeom prst="line">
            <a:avLst/>
          </a:prstGeom>
          <a:noFill/>
          <a:ln w="34925" algn="ctr">
            <a:solidFill>
              <a:srgbClr val="92D050"/>
            </a:solidFill>
            <a:round/>
            <a:headEnd/>
            <a:tailEnd/>
          </a:ln>
        </p:spPr>
      </p:cxnSp>
      <p:cxnSp>
        <p:nvCxnSpPr>
          <p:cNvPr id="353288" name="Gerade Verbindung mit Pfeil 34"/>
          <p:cNvCxnSpPr>
            <a:cxnSpLocks noChangeShapeType="1"/>
            <a:stCxn id="27" idx="0"/>
          </p:cNvCxnSpPr>
          <p:nvPr/>
        </p:nvCxnSpPr>
        <p:spPr bwMode="auto">
          <a:xfrm flipV="1">
            <a:off x="6961189" y="1635125"/>
            <a:ext cx="4762" cy="2376488"/>
          </a:xfrm>
          <a:prstGeom prst="straightConnector1">
            <a:avLst/>
          </a:prstGeom>
          <a:noFill/>
          <a:ln w="34925" algn="ctr">
            <a:solidFill>
              <a:srgbClr val="92D050"/>
            </a:solidFill>
            <a:round/>
            <a:headEnd/>
            <a:tailEnd type="arrow" w="med" len="med"/>
          </a:ln>
        </p:spPr>
      </p:cxnSp>
      <p:sp>
        <p:nvSpPr>
          <p:cNvPr id="100357" name="Rechteck 100356"/>
          <p:cNvSpPr/>
          <p:nvPr/>
        </p:nvSpPr>
        <p:spPr bwMode="auto">
          <a:xfrm>
            <a:off x="6892928" y="1222381"/>
            <a:ext cx="144463" cy="358775"/>
          </a:xfrm>
          <a:prstGeom prst="rect">
            <a:avLst/>
          </a:prstGeom>
          <a:solidFill>
            <a:schemeClr val="tx1">
              <a:lumMod val="65000"/>
              <a:lumOff val="35000"/>
            </a:schemeClr>
          </a:solidFill>
          <a:ln>
            <a:noFill/>
          </a:ln>
          <a:effectLst/>
          <a:extLst/>
        </p:spPr>
        <p:txBody>
          <a:bodyPr lIns="90000" tIns="46800" rIns="90000" bIns="46800"/>
          <a:lstStyle/>
          <a:p>
            <a:pPr fontAlgn="base">
              <a:spcBef>
                <a:spcPct val="0"/>
              </a:spcBef>
              <a:spcAft>
                <a:spcPct val="0"/>
              </a:spcAft>
              <a:defRPr/>
            </a:pPr>
            <a:endParaRPr lang="de-DE" b="1">
              <a:solidFill>
                <a:srgbClr val="000000"/>
              </a:solidFill>
            </a:endParaRPr>
          </a:p>
        </p:txBody>
      </p:sp>
      <p:sp>
        <p:nvSpPr>
          <p:cNvPr id="100359" name="Ellipse 100358"/>
          <p:cNvSpPr>
            <a:spLocks noChangeArrowheads="1"/>
          </p:cNvSpPr>
          <p:nvPr/>
        </p:nvSpPr>
        <p:spPr bwMode="auto">
          <a:xfrm>
            <a:off x="5146675" y="4102100"/>
            <a:ext cx="288925" cy="287338"/>
          </a:xfrm>
          <a:prstGeom prst="ellipse">
            <a:avLst/>
          </a:prstGeom>
          <a:noFill/>
          <a:ln w="25400">
            <a:solidFill>
              <a:srgbClr val="FFB100"/>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pPr fontAlgn="base">
              <a:spcBef>
                <a:spcPct val="0"/>
              </a:spcBef>
              <a:spcAft>
                <a:spcPct val="0"/>
              </a:spcAft>
            </a:pPr>
            <a:endParaRPr lang="en-US" b="1">
              <a:solidFill>
                <a:srgbClr val="000000"/>
              </a:solidFill>
            </a:endParaRPr>
          </a:p>
        </p:txBody>
      </p:sp>
      <p:sp>
        <p:nvSpPr>
          <p:cNvPr id="100360" name="Rechteck 100359"/>
          <p:cNvSpPr>
            <a:spLocks noChangeArrowheads="1"/>
          </p:cNvSpPr>
          <p:nvPr/>
        </p:nvSpPr>
        <p:spPr bwMode="auto">
          <a:xfrm>
            <a:off x="3806828" y="4102100"/>
            <a:ext cx="144463" cy="2873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p>
            <a:pPr fontAlgn="base">
              <a:spcBef>
                <a:spcPct val="0"/>
              </a:spcBef>
              <a:spcAft>
                <a:spcPct val="0"/>
              </a:spcAft>
            </a:pPr>
            <a:endParaRPr lang="en-US" b="1">
              <a:solidFill>
                <a:srgbClr val="000000"/>
              </a:solidFill>
            </a:endParaRPr>
          </a:p>
        </p:txBody>
      </p:sp>
      <p:sp>
        <p:nvSpPr>
          <p:cNvPr id="44" name="Rechteck 43"/>
          <p:cNvSpPr>
            <a:spLocks noChangeArrowheads="1"/>
          </p:cNvSpPr>
          <p:nvPr/>
        </p:nvSpPr>
        <p:spPr bwMode="auto">
          <a:xfrm>
            <a:off x="4383091" y="4102100"/>
            <a:ext cx="142875" cy="2873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p>
            <a:pPr fontAlgn="base">
              <a:spcBef>
                <a:spcPct val="0"/>
              </a:spcBef>
              <a:spcAft>
                <a:spcPct val="0"/>
              </a:spcAft>
            </a:pPr>
            <a:endParaRPr lang="en-US" b="1">
              <a:solidFill>
                <a:srgbClr val="000000"/>
              </a:solidFill>
            </a:endParaRPr>
          </a:p>
        </p:txBody>
      </p:sp>
      <p:sp>
        <p:nvSpPr>
          <p:cNvPr id="45" name="Rechteck 44"/>
          <p:cNvSpPr>
            <a:spLocks noChangeArrowheads="1"/>
          </p:cNvSpPr>
          <p:nvPr/>
        </p:nvSpPr>
        <p:spPr bwMode="auto">
          <a:xfrm>
            <a:off x="4030663" y="4102100"/>
            <a:ext cx="244475" cy="2873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p>
            <a:pPr fontAlgn="base">
              <a:spcBef>
                <a:spcPct val="0"/>
              </a:spcBef>
              <a:spcAft>
                <a:spcPct val="0"/>
              </a:spcAft>
            </a:pPr>
            <a:endParaRPr lang="en-US" b="1">
              <a:solidFill>
                <a:srgbClr val="000000"/>
              </a:solidFill>
            </a:endParaRPr>
          </a:p>
        </p:txBody>
      </p:sp>
      <p:cxnSp>
        <p:nvCxnSpPr>
          <p:cNvPr id="353294" name="Gerade Verbindung 100374"/>
          <p:cNvCxnSpPr>
            <a:cxnSpLocks noChangeShapeType="1"/>
          </p:cNvCxnSpPr>
          <p:nvPr/>
        </p:nvCxnSpPr>
        <p:spPr bwMode="auto">
          <a:xfrm flipV="1">
            <a:off x="5291138" y="4210056"/>
            <a:ext cx="2087562" cy="36513"/>
          </a:xfrm>
          <a:prstGeom prst="line">
            <a:avLst/>
          </a:prstGeom>
          <a:noFill/>
          <a:ln w="15875" algn="ctr">
            <a:solidFill>
              <a:srgbClr val="C00000">
                <a:alpha val="50195"/>
              </a:srgbClr>
            </a:solidFill>
            <a:round/>
            <a:headEnd/>
            <a:tailEnd/>
          </a:ln>
        </p:spPr>
      </p:cxnSp>
      <p:cxnSp>
        <p:nvCxnSpPr>
          <p:cNvPr id="353295" name="Gerade Verbindung 100377"/>
          <p:cNvCxnSpPr>
            <a:cxnSpLocks noChangeShapeType="1"/>
          </p:cNvCxnSpPr>
          <p:nvPr/>
        </p:nvCxnSpPr>
        <p:spPr bwMode="auto">
          <a:xfrm>
            <a:off x="5291141" y="4246569"/>
            <a:ext cx="2160587" cy="34925"/>
          </a:xfrm>
          <a:prstGeom prst="line">
            <a:avLst/>
          </a:prstGeom>
          <a:noFill/>
          <a:ln w="15875" algn="ctr">
            <a:solidFill>
              <a:srgbClr val="C00000">
                <a:alpha val="50195"/>
              </a:srgbClr>
            </a:solidFill>
            <a:round/>
            <a:headEnd/>
            <a:tailEnd/>
          </a:ln>
        </p:spPr>
      </p:cxnSp>
      <p:cxnSp>
        <p:nvCxnSpPr>
          <p:cNvPr id="353296" name="Gerade Verbindung 100381"/>
          <p:cNvCxnSpPr>
            <a:cxnSpLocks noChangeShapeType="1"/>
          </p:cNvCxnSpPr>
          <p:nvPr/>
        </p:nvCxnSpPr>
        <p:spPr bwMode="auto">
          <a:xfrm flipH="1">
            <a:off x="7343778" y="4210050"/>
            <a:ext cx="34925" cy="611188"/>
          </a:xfrm>
          <a:prstGeom prst="line">
            <a:avLst/>
          </a:prstGeom>
          <a:noFill/>
          <a:ln w="15875" algn="ctr">
            <a:solidFill>
              <a:srgbClr val="C00000">
                <a:alpha val="50195"/>
              </a:srgbClr>
            </a:solidFill>
            <a:round/>
            <a:headEnd/>
            <a:tailEnd/>
          </a:ln>
        </p:spPr>
      </p:cxnSp>
      <p:cxnSp>
        <p:nvCxnSpPr>
          <p:cNvPr id="353297" name="Gerade Verbindung 31"/>
          <p:cNvCxnSpPr>
            <a:cxnSpLocks noChangeShapeType="1"/>
          </p:cNvCxnSpPr>
          <p:nvPr/>
        </p:nvCxnSpPr>
        <p:spPr bwMode="auto">
          <a:xfrm flipH="1">
            <a:off x="5651500" y="5326063"/>
            <a:ext cx="503238" cy="0"/>
          </a:xfrm>
          <a:prstGeom prst="line">
            <a:avLst/>
          </a:prstGeom>
          <a:noFill/>
          <a:ln w="15875" algn="ctr">
            <a:solidFill>
              <a:srgbClr val="C00000">
                <a:alpha val="50195"/>
              </a:srgbClr>
            </a:solidFill>
            <a:round/>
            <a:headEnd/>
            <a:tailEnd/>
          </a:ln>
        </p:spPr>
      </p:cxnSp>
      <p:cxnSp>
        <p:nvCxnSpPr>
          <p:cNvPr id="353298" name="Gerade Verbindung 33"/>
          <p:cNvCxnSpPr>
            <a:cxnSpLocks noChangeShapeType="1"/>
          </p:cNvCxnSpPr>
          <p:nvPr/>
        </p:nvCxnSpPr>
        <p:spPr bwMode="auto">
          <a:xfrm flipV="1">
            <a:off x="5651503" y="4462463"/>
            <a:ext cx="142875" cy="863600"/>
          </a:xfrm>
          <a:prstGeom prst="line">
            <a:avLst/>
          </a:prstGeom>
          <a:noFill/>
          <a:ln w="15875" algn="ctr">
            <a:solidFill>
              <a:srgbClr val="C00000">
                <a:alpha val="50195"/>
              </a:srgbClr>
            </a:solidFill>
            <a:round/>
            <a:headEnd/>
            <a:tailEnd/>
          </a:ln>
        </p:spPr>
      </p:cxnSp>
      <p:cxnSp>
        <p:nvCxnSpPr>
          <p:cNvPr id="353299" name="Gerade Verbindung 36"/>
          <p:cNvCxnSpPr>
            <a:cxnSpLocks noChangeShapeType="1"/>
          </p:cNvCxnSpPr>
          <p:nvPr/>
        </p:nvCxnSpPr>
        <p:spPr bwMode="auto">
          <a:xfrm flipH="1">
            <a:off x="4643440" y="4462469"/>
            <a:ext cx="1150937" cy="287337"/>
          </a:xfrm>
          <a:prstGeom prst="line">
            <a:avLst/>
          </a:prstGeom>
          <a:noFill/>
          <a:ln w="15875" algn="ctr">
            <a:solidFill>
              <a:srgbClr val="C00000">
                <a:alpha val="50195"/>
              </a:srgbClr>
            </a:solidFill>
            <a:round/>
            <a:headEnd/>
            <a:tailEnd/>
          </a:ln>
        </p:spPr>
      </p:cxnSp>
      <p:cxnSp>
        <p:nvCxnSpPr>
          <p:cNvPr id="353300" name="Gerade Verbindung 38"/>
          <p:cNvCxnSpPr>
            <a:cxnSpLocks noChangeShapeType="1"/>
          </p:cNvCxnSpPr>
          <p:nvPr/>
        </p:nvCxnSpPr>
        <p:spPr bwMode="auto">
          <a:xfrm>
            <a:off x="4643441" y="4749800"/>
            <a:ext cx="2808287" cy="0"/>
          </a:xfrm>
          <a:prstGeom prst="line">
            <a:avLst/>
          </a:prstGeom>
          <a:noFill/>
          <a:ln w="15875" algn="ctr">
            <a:solidFill>
              <a:srgbClr val="C00000">
                <a:alpha val="50195"/>
              </a:srgbClr>
            </a:solidFill>
            <a:round/>
            <a:headEnd/>
            <a:tailEnd/>
          </a:ln>
        </p:spPr>
      </p:cxnSp>
      <p:cxnSp>
        <p:nvCxnSpPr>
          <p:cNvPr id="353301" name="Gerade Verbindung 40"/>
          <p:cNvCxnSpPr>
            <a:cxnSpLocks noChangeShapeType="1"/>
          </p:cNvCxnSpPr>
          <p:nvPr/>
        </p:nvCxnSpPr>
        <p:spPr bwMode="auto">
          <a:xfrm flipV="1">
            <a:off x="7451725" y="4281488"/>
            <a:ext cx="0" cy="468312"/>
          </a:xfrm>
          <a:prstGeom prst="line">
            <a:avLst/>
          </a:prstGeom>
          <a:noFill/>
          <a:ln w="15875" algn="ctr">
            <a:solidFill>
              <a:srgbClr val="C00000">
                <a:alpha val="50195"/>
              </a:srgbClr>
            </a:solidFill>
            <a:round/>
            <a:headEnd/>
            <a:tailEnd/>
          </a:ln>
        </p:spPr>
      </p:cxnSp>
      <p:cxnSp>
        <p:nvCxnSpPr>
          <p:cNvPr id="353302" name="Gerade Verbindung 45"/>
          <p:cNvCxnSpPr>
            <a:cxnSpLocks noChangeShapeType="1"/>
          </p:cNvCxnSpPr>
          <p:nvPr/>
        </p:nvCxnSpPr>
        <p:spPr bwMode="auto">
          <a:xfrm flipH="1">
            <a:off x="4643441" y="4821244"/>
            <a:ext cx="2700337" cy="73025"/>
          </a:xfrm>
          <a:prstGeom prst="line">
            <a:avLst/>
          </a:prstGeom>
          <a:noFill/>
          <a:ln w="15875" algn="ctr">
            <a:solidFill>
              <a:srgbClr val="C00000">
                <a:alpha val="50195"/>
              </a:srgbClr>
            </a:solidFill>
            <a:round/>
            <a:headEnd/>
            <a:tailEnd/>
          </a:ln>
        </p:spPr>
      </p:cxnSp>
      <p:cxnSp>
        <p:nvCxnSpPr>
          <p:cNvPr id="353303" name="Gerade Verbindung 49"/>
          <p:cNvCxnSpPr>
            <a:cxnSpLocks noChangeShapeType="1"/>
          </p:cNvCxnSpPr>
          <p:nvPr/>
        </p:nvCxnSpPr>
        <p:spPr bwMode="auto">
          <a:xfrm flipV="1">
            <a:off x="4643438" y="4605344"/>
            <a:ext cx="1295400" cy="288925"/>
          </a:xfrm>
          <a:prstGeom prst="line">
            <a:avLst/>
          </a:prstGeom>
          <a:noFill/>
          <a:ln w="15875" algn="ctr">
            <a:solidFill>
              <a:srgbClr val="C00000">
                <a:alpha val="50195"/>
              </a:srgbClr>
            </a:solidFill>
            <a:round/>
            <a:headEnd/>
            <a:tailEnd/>
          </a:ln>
        </p:spPr>
      </p:cxnSp>
      <p:cxnSp>
        <p:nvCxnSpPr>
          <p:cNvPr id="353304" name="Gerade Verbindung 51"/>
          <p:cNvCxnSpPr>
            <a:cxnSpLocks noChangeShapeType="1"/>
          </p:cNvCxnSpPr>
          <p:nvPr/>
        </p:nvCxnSpPr>
        <p:spPr bwMode="auto">
          <a:xfrm flipH="1">
            <a:off x="5794377" y="4605344"/>
            <a:ext cx="144463" cy="865187"/>
          </a:xfrm>
          <a:prstGeom prst="line">
            <a:avLst/>
          </a:prstGeom>
          <a:noFill/>
          <a:ln w="15875" algn="ctr">
            <a:solidFill>
              <a:srgbClr val="C00000">
                <a:alpha val="50195"/>
              </a:srgbClr>
            </a:solidFill>
            <a:round/>
            <a:headEnd/>
            <a:tailEnd/>
          </a:ln>
        </p:spPr>
      </p:cxnSp>
      <p:cxnSp>
        <p:nvCxnSpPr>
          <p:cNvPr id="353305" name="Gerade Verbindung 53"/>
          <p:cNvCxnSpPr>
            <a:cxnSpLocks noChangeShapeType="1"/>
          </p:cNvCxnSpPr>
          <p:nvPr/>
        </p:nvCxnSpPr>
        <p:spPr bwMode="auto">
          <a:xfrm>
            <a:off x="5794378" y="5470525"/>
            <a:ext cx="360363" cy="0"/>
          </a:xfrm>
          <a:prstGeom prst="line">
            <a:avLst/>
          </a:prstGeom>
          <a:noFill/>
          <a:ln w="15875" algn="ctr">
            <a:solidFill>
              <a:srgbClr val="C00000">
                <a:alpha val="50195"/>
              </a:srgbClr>
            </a:solidFill>
            <a:round/>
            <a:headEnd/>
            <a:tailEnd/>
          </a:ln>
        </p:spPr>
      </p:cxnSp>
      <p:sp>
        <p:nvSpPr>
          <p:cNvPr id="353306" name="Ellipse 54"/>
          <p:cNvSpPr>
            <a:spLocks noChangeArrowheads="1"/>
          </p:cNvSpPr>
          <p:nvPr/>
        </p:nvSpPr>
        <p:spPr bwMode="auto">
          <a:xfrm>
            <a:off x="6083301" y="5326063"/>
            <a:ext cx="144463" cy="144462"/>
          </a:xfrm>
          <a:prstGeom prst="ellipse">
            <a:avLst/>
          </a:prstGeom>
          <a:noFill/>
          <a:ln w="15875">
            <a:solidFill>
              <a:srgbClr val="C00000">
                <a:alpha val="50195"/>
              </a:srgbClr>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pPr fontAlgn="base">
              <a:spcBef>
                <a:spcPct val="0"/>
              </a:spcBef>
              <a:spcAft>
                <a:spcPct val="0"/>
              </a:spcAft>
            </a:pPr>
            <a:endParaRPr lang="en-US" b="1">
              <a:solidFill>
                <a:srgbClr val="000000"/>
              </a:solidFill>
            </a:endParaRPr>
          </a:p>
        </p:txBody>
      </p:sp>
      <p:sp>
        <p:nvSpPr>
          <p:cNvPr id="353307" name="Textfeld 55"/>
          <p:cNvSpPr txBox="1">
            <a:spLocks noChangeArrowheads="1"/>
          </p:cNvSpPr>
          <p:nvPr/>
        </p:nvSpPr>
        <p:spPr bwMode="auto">
          <a:xfrm>
            <a:off x="5938839" y="5656268"/>
            <a:ext cx="153279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de-DE" sz="1200" b="1">
                <a:solidFill>
                  <a:srgbClr val="C00000"/>
                </a:solidFill>
              </a:rPr>
              <a:t>Laser beam</a:t>
            </a:r>
          </a:p>
          <a:p>
            <a:pPr fontAlgn="base">
              <a:spcBef>
                <a:spcPct val="0"/>
              </a:spcBef>
              <a:spcAft>
                <a:spcPct val="0"/>
              </a:spcAft>
            </a:pPr>
            <a:r>
              <a:rPr lang="de-DE" sz="1200" b="1">
                <a:solidFill>
                  <a:srgbClr val="C00000"/>
                </a:solidFill>
              </a:rPr>
              <a:t>from DRACO laser</a:t>
            </a:r>
          </a:p>
        </p:txBody>
      </p:sp>
      <p:sp>
        <p:nvSpPr>
          <p:cNvPr id="353308" name="Textfeld 56"/>
          <p:cNvSpPr txBox="1">
            <a:spLocks noChangeArrowheads="1"/>
          </p:cNvSpPr>
          <p:nvPr/>
        </p:nvSpPr>
        <p:spPr bwMode="auto">
          <a:xfrm>
            <a:off x="1042991" y="3765551"/>
            <a:ext cx="12442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de-DE" sz="1200" b="1">
                <a:solidFill>
                  <a:srgbClr val="92D050"/>
                </a:solidFill>
              </a:rPr>
              <a:t>Electron beam</a:t>
            </a:r>
          </a:p>
          <a:p>
            <a:pPr fontAlgn="base">
              <a:spcBef>
                <a:spcPct val="0"/>
              </a:spcBef>
              <a:spcAft>
                <a:spcPct val="0"/>
              </a:spcAft>
            </a:pPr>
            <a:r>
              <a:rPr lang="de-DE" sz="1200" b="1">
                <a:solidFill>
                  <a:srgbClr val="92D050"/>
                </a:solidFill>
              </a:rPr>
              <a:t>from ELBE</a:t>
            </a:r>
          </a:p>
        </p:txBody>
      </p:sp>
      <p:sp>
        <p:nvSpPr>
          <p:cNvPr id="353309" name="Textfeld 57"/>
          <p:cNvSpPr txBox="1">
            <a:spLocks noChangeArrowheads="1"/>
          </p:cNvSpPr>
          <p:nvPr/>
        </p:nvSpPr>
        <p:spPr bwMode="auto">
          <a:xfrm>
            <a:off x="3346450" y="3813175"/>
            <a:ext cx="152157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de-DE" sz="1200" b="1">
                <a:solidFill>
                  <a:srgbClr val="000000"/>
                </a:solidFill>
              </a:rPr>
              <a:t>Quadrupole triplet</a:t>
            </a:r>
          </a:p>
        </p:txBody>
      </p:sp>
      <p:sp>
        <p:nvSpPr>
          <p:cNvPr id="353310" name="Textfeld 58"/>
          <p:cNvSpPr txBox="1">
            <a:spLocks noChangeArrowheads="1"/>
          </p:cNvSpPr>
          <p:nvPr/>
        </p:nvSpPr>
        <p:spPr bwMode="auto">
          <a:xfrm>
            <a:off x="4930780" y="1514480"/>
            <a:ext cx="120257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de-DE" sz="1200" b="1">
                <a:solidFill>
                  <a:srgbClr val="000000"/>
                </a:solidFill>
              </a:rPr>
              <a:t>Al beamdump</a:t>
            </a:r>
          </a:p>
        </p:txBody>
      </p:sp>
      <p:cxnSp>
        <p:nvCxnSpPr>
          <p:cNvPr id="353311" name="Gerade Verbindung mit Pfeil 60"/>
          <p:cNvCxnSpPr>
            <a:cxnSpLocks noChangeShapeType="1"/>
          </p:cNvCxnSpPr>
          <p:nvPr/>
        </p:nvCxnSpPr>
        <p:spPr bwMode="auto">
          <a:xfrm flipV="1">
            <a:off x="6083300" y="1401763"/>
            <a:ext cx="809625" cy="252412"/>
          </a:xfrm>
          <a:prstGeom prst="straightConnector1">
            <a:avLst/>
          </a:prstGeom>
          <a:noFill/>
          <a:ln w="22225" algn="ctr">
            <a:solidFill>
              <a:schemeClr val="tx1"/>
            </a:solidFill>
            <a:round/>
            <a:headEnd/>
            <a:tailEnd type="arrow" w="med" len="med"/>
          </a:ln>
        </p:spPr>
      </p:cxnSp>
      <p:sp>
        <p:nvSpPr>
          <p:cNvPr id="353312" name="Textfeld 96"/>
          <p:cNvSpPr txBox="1">
            <a:spLocks noChangeArrowheads="1"/>
          </p:cNvSpPr>
          <p:nvPr/>
        </p:nvSpPr>
        <p:spPr bwMode="auto">
          <a:xfrm>
            <a:off x="5508625" y="2828930"/>
            <a:ext cx="122982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de-DE" sz="1200" b="1">
                <a:solidFill>
                  <a:srgbClr val="000000"/>
                </a:solidFill>
              </a:rPr>
              <a:t>dipole magnet</a:t>
            </a:r>
          </a:p>
        </p:txBody>
      </p:sp>
      <p:cxnSp>
        <p:nvCxnSpPr>
          <p:cNvPr id="353313" name="Gerade Verbindung mit Pfeil 95"/>
          <p:cNvCxnSpPr>
            <a:cxnSpLocks noChangeShapeType="1"/>
            <a:stCxn id="353312" idx="2"/>
          </p:cNvCxnSpPr>
          <p:nvPr/>
        </p:nvCxnSpPr>
        <p:spPr bwMode="auto">
          <a:xfrm>
            <a:off x="6123537" y="3105929"/>
            <a:ext cx="664616" cy="923149"/>
          </a:xfrm>
          <a:prstGeom prst="straightConnector1">
            <a:avLst/>
          </a:prstGeom>
          <a:noFill/>
          <a:ln w="22225" algn="ctr">
            <a:solidFill>
              <a:schemeClr val="tx1"/>
            </a:solidFill>
            <a:round/>
            <a:headEnd/>
            <a:tailEnd type="arrow" w="med" len="med"/>
          </a:ln>
        </p:spPr>
      </p:cxnSp>
      <p:cxnSp>
        <p:nvCxnSpPr>
          <p:cNvPr id="103" name="Gerade Verbindung mit Pfeil 102"/>
          <p:cNvCxnSpPr/>
          <p:nvPr/>
        </p:nvCxnSpPr>
        <p:spPr bwMode="auto">
          <a:xfrm>
            <a:off x="5291141" y="4246563"/>
            <a:ext cx="3024187" cy="0"/>
          </a:xfrm>
          <a:prstGeom prst="straightConnector1">
            <a:avLst/>
          </a:prstGeom>
          <a:solidFill>
            <a:srgbClr val="003E89"/>
          </a:solidFill>
          <a:ln w="34925" cap="flat" cmpd="sng" algn="ctr">
            <a:solidFill>
              <a:schemeClr val="accent2">
                <a:lumMod val="75000"/>
                <a:alpha val="70000"/>
              </a:schemeClr>
            </a:solidFill>
            <a:prstDash val="solid"/>
            <a:round/>
            <a:headEnd type="none" w="med" len="med"/>
            <a:tailEnd type="arrow"/>
          </a:ln>
          <a:effectLst/>
          <a:extLst/>
        </p:spPr>
      </p:cxnSp>
      <p:sp>
        <p:nvSpPr>
          <p:cNvPr id="114" name="Textfeld 113"/>
          <p:cNvSpPr txBox="1"/>
          <p:nvPr/>
        </p:nvSpPr>
        <p:spPr>
          <a:xfrm>
            <a:off x="6383338" y="4322769"/>
            <a:ext cx="635110" cy="276999"/>
          </a:xfrm>
          <a:prstGeom prst="rect">
            <a:avLst/>
          </a:prstGeom>
          <a:noFill/>
        </p:spPr>
        <p:txBody>
          <a:bodyPr wrap="none">
            <a:spAutoFit/>
          </a:bodyPr>
          <a:lstStyle/>
          <a:p>
            <a:pPr fontAlgn="base">
              <a:spcBef>
                <a:spcPct val="0"/>
              </a:spcBef>
              <a:spcAft>
                <a:spcPct val="0"/>
              </a:spcAft>
              <a:defRPr/>
            </a:pPr>
            <a:r>
              <a:rPr lang="de-DE" sz="1200" b="1" dirty="0">
                <a:solidFill>
                  <a:srgbClr val="333399">
                    <a:lumMod val="75000"/>
                  </a:srgbClr>
                </a:solidFill>
              </a:rPr>
              <a:t>x-</a:t>
            </a:r>
            <a:r>
              <a:rPr lang="de-DE" sz="1200" b="1" dirty="0" err="1">
                <a:solidFill>
                  <a:srgbClr val="333399">
                    <a:lumMod val="75000"/>
                  </a:srgbClr>
                </a:solidFill>
              </a:rPr>
              <a:t>rays</a:t>
            </a:r>
            <a:endParaRPr lang="de-DE" sz="1200" b="1" dirty="0">
              <a:solidFill>
                <a:srgbClr val="333399">
                  <a:lumMod val="75000"/>
                </a:srgbClr>
              </a:solidFill>
            </a:endParaRPr>
          </a:p>
        </p:txBody>
      </p:sp>
      <p:sp>
        <p:nvSpPr>
          <p:cNvPr id="353316" name="Textfeld 118"/>
          <p:cNvSpPr txBox="1">
            <a:spLocks noChangeArrowheads="1"/>
          </p:cNvSpPr>
          <p:nvPr/>
        </p:nvSpPr>
        <p:spPr bwMode="auto">
          <a:xfrm>
            <a:off x="7740653" y="2205044"/>
            <a:ext cx="110318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de-DE" sz="1200" b="1">
                <a:solidFill>
                  <a:srgbClr val="000000"/>
                </a:solidFill>
              </a:rPr>
              <a:t>Pb shielding</a:t>
            </a:r>
          </a:p>
        </p:txBody>
      </p:sp>
      <p:sp>
        <p:nvSpPr>
          <p:cNvPr id="353319" name="Rechteck 10243"/>
          <p:cNvSpPr>
            <a:spLocks noChangeArrowheads="1"/>
          </p:cNvSpPr>
          <p:nvPr/>
        </p:nvSpPr>
        <p:spPr bwMode="auto">
          <a:xfrm>
            <a:off x="8315326" y="4102100"/>
            <a:ext cx="431800" cy="287338"/>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pPr fontAlgn="base">
              <a:spcBef>
                <a:spcPct val="0"/>
              </a:spcBef>
              <a:spcAft>
                <a:spcPct val="0"/>
              </a:spcAft>
            </a:pPr>
            <a:endParaRPr lang="en-US" b="1">
              <a:solidFill>
                <a:srgbClr val="000000"/>
              </a:solidFill>
            </a:endParaRPr>
          </a:p>
        </p:txBody>
      </p:sp>
      <p:sp>
        <p:nvSpPr>
          <p:cNvPr id="353320" name="Textfeld 10244"/>
          <p:cNvSpPr txBox="1">
            <a:spLocks noChangeArrowheads="1"/>
          </p:cNvSpPr>
          <p:nvPr/>
        </p:nvSpPr>
        <p:spPr bwMode="auto">
          <a:xfrm>
            <a:off x="8229600" y="4084644"/>
            <a:ext cx="60305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de-DE" sz="1500" b="1">
                <a:solidFill>
                  <a:srgbClr val="000000"/>
                </a:solidFill>
              </a:rPr>
              <a:t>Cam</a:t>
            </a:r>
          </a:p>
        </p:txBody>
      </p:sp>
      <p:sp>
        <p:nvSpPr>
          <p:cNvPr id="353321" name="Textfeld 133"/>
          <p:cNvSpPr txBox="1">
            <a:spLocks noChangeArrowheads="1"/>
          </p:cNvSpPr>
          <p:nvPr/>
        </p:nvSpPr>
        <p:spPr bwMode="auto">
          <a:xfrm>
            <a:off x="3778252" y="4462468"/>
            <a:ext cx="8258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de-DE" sz="1200" b="1" dirty="0">
                <a:solidFill>
                  <a:srgbClr val="000000"/>
                </a:solidFill>
              </a:rPr>
              <a:t>Off-</a:t>
            </a:r>
            <a:r>
              <a:rPr lang="de-DE" sz="1200" b="1" dirty="0" err="1">
                <a:solidFill>
                  <a:srgbClr val="000000"/>
                </a:solidFill>
              </a:rPr>
              <a:t>axis</a:t>
            </a:r>
            <a:endParaRPr lang="de-DE" sz="1200" b="1" dirty="0">
              <a:solidFill>
                <a:srgbClr val="000000"/>
              </a:solidFill>
            </a:endParaRPr>
          </a:p>
          <a:p>
            <a:pPr fontAlgn="base">
              <a:spcBef>
                <a:spcPct val="0"/>
              </a:spcBef>
              <a:spcAft>
                <a:spcPct val="0"/>
              </a:spcAft>
            </a:pPr>
            <a:r>
              <a:rPr lang="de-DE" sz="1200" b="1" dirty="0" err="1">
                <a:solidFill>
                  <a:srgbClr val="000000"/>
                </a:solidFill>
              </a:rPr>
              <a:t>parabola</a:t>
            </a:r>
            <a:endParaRPr lang="de-DE" sz="1200" b="1" dirty="0">
              <a:solidFill>
                <a:srgbClr val="000000"/>
              </a:solidFill>
            </a:endParaRPr>
          </a:p>
          <a:p>
            <a:pPr fontAlgn="base">
              <a:spcBef>
                <a:spcPct val="0"/>
              </a:spcBef>
              <a:spcAft>
                <a:spcPct val="0"/>
              </a:spcAft>
            </a:pPr>
            <a:r>
              <a:rPr lang="de-DE" sz="1200" b="1" dirty="0">
                <a:solidFill>
                  <a:srgbClr val="000000"/>
                </a:solidFill>
              </a:rPr>
              <a:t>(F/#=30)</a:t>
            </a:r>
          </a:p>
        </p:txBody>
      </p:sp>
      <p:pic>
        <p:nvPicPr>
          <p:cNvPr id="353327" name="Picture 2" descr="M:\fwt\members\jochmann\IMG_036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4725144"/>
            <a:ext cx="1728192" cy="1296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3328" name="Rectangle 48"/>
          <p:cNvSpPr>
            <a:spLocks noChangeArrowheads="1"/>
          </p:cNvSpPr>
          <p:nvPr/>
        </p:nvSpPr>
        <p:spPr bwMode="auto">
          <a:xfrm>
            <a:off x="395288" y="73025"/>
            <a:ext cx="684053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571500" indent="-571500" fontAlgn="base">
              <a:spcBef>
                <a:spcPct val="0"/>
              </a:spcBef>
              <a:spcAft>
                <a:spcPct val="0"/>
              </a:spcAft>
            </a:pPr>
            <a:r>
              <a:rPr lang="en-US" sz="2000" b="1" dirty="0">
                <a:solidFill>
                  <a:srgbClr val="FFFFFF"/>
                </a:solidFill>
              </a:rPr>
              <a:t>ELBE – Thomson Backscattering </a:t>
            </a:r>
            <a:r>
              <a:rPr lang="de-DE" sz="2000" b="1" dirty="0">
                <a:solidFill>
                  <a:srgbClr val="FFFFFF"/>
                </a:solidFill>
              </a:rPr>
              <a:t>(Laser Group)</a:t>
            </a:r>
            <a:endParaRPr lang="en-US" sz="2000" b="1" dirty="0">
              <a:solidFill>
                <a:srgbClr val="FFFFFF"/>
              </a:solidFill>
            </a:endParaRPr>
          </a:p>
        </p:txBody>
      </p:sp>
      <p:sp>
        <p:nvSpPr>
          <p:cNvPr id="353330" name="Line 50"/>
          <p:cNvSpPr>
            <a:spLocks noChangeShapeType="1"/>
          </p:cNvSpPr>
          <p:nvPr/>
        </p:nvSpPr>
        <p:spPr bwMode="auto">
          <a:xfrm flipH="1" flipV="1">
            <a:off x="7451728" y="1557338"/>
            <a:ext cx="792163" cy="647700"/>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lstStyle/>
          <a:p>
            <a:pPr fontAlgn="base">
              <a:spcBef>
                <a:spcPct val="0"/>
              </a:spcBef>
              <a:spcAft>
                <a:spcPct val="0"/>
              </a:spcAft>
            </a:pPr>
            <a:endParaRPr lang="de-DE" sz="1600" b="1">
              <a:solidFill>
                <a:srgbClr val="000000"/>
              </a:solidFill>
            </a:endParaRPr>
          </a:p>
        </p:txBody>
      </p:sp>
      <p:sp>
        <p:nvSpPr>
          <p:cNvPr id="353331" name="Line 51"/>
          <p:cNvSpPr>
            <a:spLocks noChangeShapeType="1"/>
          </p:cNvSpPr>
          <p:nvPr/>
        </p:nvSpPr>
        <p:spPr bwMode="auto">
          <a:xfrm>
            <a:off x="8316913" y="2492381"/>
            <a:ext cx="0" cy="1008063"/>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lstStyle/>
          <a:p>
            <a:pPr fontAlgn="base">
              <a:spcBef>
                <a:spcPct val="0"/>
              </a:spcBef>
              <a:spcAft>
                <a:spcPct val="0"/>
              </a:spcAft>
            </a:pPr>
            <a:endParaRPr lang="de-DE" sz="1600" b="1">
              <a:solidFill>
                <a:srgbClr val="000000"/>
              </a:solidFill>
            </a:endParaRPr>
          </a:p>
        </p:txBody>
      </p:sp>
      <p:sp>
        <p:nvSpPr>
          <p:cNvPr id="353332" name="Text Box 52"/>
          <p:cNvSpPr txBox="1">
            <a:spLocks noChangeArrowheads="1"/>
          </p:cNvSpPr>
          <p:nvPr/>
        </p:nvSpPr>
        <p:spPr bwMode="auto">
          <a:xfrm>
            <a:off x="107953" y="654050"/>
            <a:ext cx="4824413" cy="2926058"/>
          </a:xfrm>
          <a:prstGeom prst="rect">
            <a:avLst/>
          </a:prstGeom>
          <a:noFill/>
          <a:ln>
            <a:noFill/>
          </a:ln>
          <a:effectLst/>
          <a:extLst>
            <a:ext uri="{909E8E84-426E-40DD-AFC4-6F175D3DCCD1}">
              <a14:hiddenFill xmlns:a14="http://schemas.microsoft.com/office/drawing/2010/main" xmlns="">
                <a:solidFill>
                  <a:srgbClr val="003E8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fontAlgn="base">
              <a:spcBef>
                <a:spcPct val="50000"/>
              </a:spcBef>
              <a:spcAft>
                <a:spcPct val="0"/>
              </a:spcAft>
              <a:buFontTx/>
              <a:buChar char="•"/>
            </a:pPr>
            <a:r>
              <a:rPr lang="en-US" sz="1600" b="1">
                <a:solidFill>
                  <a:srgbClr val="000000"/>
                </a:solidFill>
                <a:latin typeface="Palatino Linotype" pitchFamily="18" charset="0"/>
              </a:rPr>
              <a:t>Production of x-ray photons (some tens keV) in small-scale linear accelerators like ELBE</a:t>
            </a:r>
          </a:p>
          <a:p>
            <a:pPr fontAlgn="base">
              <a:spcBef>
                <a:spcPct val="50000"/>
              </a:spcBef>
              <a:spcAft>
                <a:spcPct val="0"/>
              </a:spcAft>
              <a:buFontTx/>
              <a:buChar char="•"/>
            </a:pPr>
            <a:r>
              <a:rPr lang="en-US" sz="1600" b="1">
                <a:solidFill>
                  <a:srgbClr val="000000"/>
                </a:solidFill>
                <a:latin typeface="Palatino Linotype" pitchFamily="18" charset="0"/>
              </a:rPr>
              <a:t>Head-on collision of ≤150 TW laser pulse and 20 - 30 MeV electron bunch of ELBE linac</a:t>
            </a:r>
          </a:p>
          <a:p>
            <a:pPr fontAlgn="base">
              <a:spcBef>
                <a:spcPct val="50000"/>
              </a:spcBef>
              <a:spcAft>
                <a:spcPct val="0"/>
              </a:spcAft>
              <a:buFontTx/>
              <a:buChar char="•"/>
            </a:pPr>
            <a:r>
              <a:rPr lang="en-US" sz="1600" b="1">
                <a:solidFill>
                  <a:srgbClr val="000000"/>
                </a:solidFill>
                <a:latin typeface="Palatino Linotype" pitchFamily="18" charset="0"/>
              </a:rPr>
              <a:t>Electrons are driven by the electric ﬁeld of the laser pulse to an oscillatory motion (undulator)</a:t>
            </a:r>
          </a:p>
          <a:p>
            <a:pPr fontAlgn="base">
              <a:spcBef>
                <a:spcPct val="50000"/>
              </a:spcBef>
              <a:spcAft>
                <a:spcPct val="0"/>
              </a:spcAft>
              <a:buFontTx/>
              <a:buChar char="•"/>
            </a:pPr>
            <a:r>
              <a:rPr lang="en-US" sz="1600" b="1">
                <a:solidFill>
                  <a:srgbClr val="000000"/>
                </a:solidFill>
                <a:latin typeface="Palatino Linotype" pitchFamily="18" charset="0"/>
              </a:rPr>
              <a:t>emit Doppler up-shifted radiation at an angular frequency of ω</a:t>
            </a:r>
            <a:r>
              <a:rPr lang="en-US" sz="1600" b="1" baseline="-25000">
                <a:solidFill>
                  <a:srgbClr val="000000"/>
                </a:solidFill>
                <a:latin typeface="Palatino Linotype" pitchFamily="18" charset="0"/>
              </a:rPr>
              <a:t>sc</a:t>
            </a:r>
            <a:r>
              <a:rPr lang="en-US" sz="1600" b="1">
                <a:solidFill>
                  <a:srgbClr val="000000"/>
                </a:solidFill>
                <a:latin typeface="Palatino Linotype" pitchFamily="18" charset="0"/>
              </a:rPr>
              <a:t>=(10-20 keV)/</a:t>
            </a:r>
            <a:r>
              <a:rPr lang="en-US" sz="1600" b="1" i="1">
                <a:solidFill>
                  <a:srgbClr val="000000"/>
                </a:solidFill>
                <a:latin typeface="Palatino Linotype" pitchFamily="18" charset="0"/>
              </a:rPr>
              <a:t>h</a:t>
            </a:r>
            <a:r>
              <a:rPr lang="en-US" sz="1600" b="1">
                <a:solidFill>
                  <a:srgbClr val="000000"/>
                </a:solidFill>
                <a:latin typeface="Palatino Linotype" pitchFamily="18" charset="0"/>
              </a:rPr>
              <a:t> (for ELBE)</a:t>
            </a:r>
          </a:p>
        </p:txBody>
      </p:sp>
      <p:sp>
        <p:nvSpPr>
          <p:cNvPr id="353334" name="Rectangle 54"/>
          <p:cNvSpPr>
            <a:spLocks noChangeArrowheads="1"/>
          </p:cNvSpPr>
          <p:nvPr/>
        </p:nvSpPr>
        <p:spPr bwMode="auto">
          <a:xfrm>
            <a:off x="107950" y="6237288"/>
            <a:ext cx="4261144" cy="309958"/>
          </a:xfrm>
          <a:prstGeom prst="rect">
            <a:avLst/>
          </a:prstGeom>
          <a:noFill/>
          <a:ln>
            <a:noFill/>
          </a:ln>
          <a:effectLst/>
          <a:extLst>
            <a:ext uri="{909E8E84-426E-40DD-AFC4-6F175D3DCCD1}">
              <a14:hiddenFill xmlns:a14="http://schemas.microsoft.com/office/drawing/2010/main" xmlns="">
                <a:solidFill>
                  <a:srgbClr val="003E8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US" sz="1400" b="1">
                <a:solidFill>
                  <a:srgbClr val="000000"/>
                </a:solidFill>
              </a:rPr>
              <a:t>A.D. Debus et al., Appl Phys B (2010) 100: 61–76</a:t>
            </a:r>
          </a:p>
        </p:txBody>
      </p:sp>
      <p:sp>
        <p:nvSpPr>
          <p:cNvPr id="353335" name="Text Box 55"/>
          <p:cNvSpPr txBox="1">
            <a:spLocks noChangeArrowheads="1"/>
          </p:cNvSpPr>
          <p:nvPr/>
        </p:nvSpPr>
        <p:spPr bwMode="auto">
          <a:xfrm>
            <a:off x="8116888" y="5876931"/>
            <a:ext cx="1027112" cy="525401"/>
          </a:xfrm>
          <a:prstGeom prst="rect">
            <a:avLst/>
          </a:prstGeom>
          <a:noFill/>
          <a:ln>
            <a:noFill/>
          </a:ln>
          <a:effectLst/>
          <a:extLst>
            <a:ext uri="{909E8E84-426E-40DD-AFC4-6F175D3DCCD1}">
              <a14:hiddenFill xmlns:a14="http://schemas.microsoft.com/office/drawing/2010/main" xmlns="">
                <a:solidFill>
                  <a:srgbClr val="003E89"/>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US" sz="1400" b="1">
                <a:solidFill>
                  <a:srgbClr val="000000"/>
                </a:solidFill>
              </a:rPr>
              <a:t>vacuum chamber</a:t>
            </a:r>
          </a:p>
        </p:txBody>
      </p:sp>
      <p:sp>
        <p:nvSpPr>
          <p:cNvPr id="353336" name="Line 56"/>
          <p:cNvSpPr>
            <a:spLocks noChangeShapeType="1"/>
          </p:cNvSpPr>
          <p:nvPr/>
        </p:nvSpPr>
        <p:spPr bwMode="auto">
          <a:xfrm flipH="1" flipV="1">
            <a:off x="7667625" y="5734056"/>
            <a:ext cx="433388" cy="358775"/>
          </a:xfrm>
          <a:prstGeom prst="line">
            <a:avLst/>
          </a:prstGeom>
          <a:noFill/>
          <a:ln w="222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lstStyle/>
          <a:p>
            <a:pPr fontAlgn="base">
              <a:spcBef>
                <a:spcPct val="0"/>
              </a:spcBef>
              <a:spcAft>
                <a:spcPct val="0"/>
              </a:spcAft>
            </a:pPr>
            <a:endParaRPr lang="de-DE" sz="1600" b="1">
              <a:solidFill>
                <a:srgbClr val="000000"/>
              </a:solidFill>
            </a:endParaRPr>
          </a:p>
        </p:txBody>
      </p:sp>
    </p:spTree>
    <p:extLst>
      <p:ext uri="{BB962C8B-B14F-4D97-AF65-F5344CB8AC3E}">
        <p14:creationId xmlns:p14="http://schemas.microsoft.com/office/powerpoint/2010/main" xmlns="" val="1170098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77128" y="3429000"/>
            <a:ext cx="3727123" cy="2617298"/>
          </a:xfrm>
          <a:prstGeom prst="rect">
            <a:avLst/>
          </a:prstGeom>
        </p:spPr>
      </p:pic>
      <p:sp>
        <p:nvSpPr>
          <p:cNvPr id="3" name="Textfeld 2"/>
          <p:cNvSpPr txBox="1"/>
          <p:nvPr/>
        </p:nvSpPr>
        <p:spPr>
          <a:xfrm>
            <a:off x="6659041" y="5226717"/>
            <a:ext cx="2361544" cy="830997"/>
          </a:xfrm>
          <a:prstGeom prst="rect">
            <a:avLst/>
          </a:prstGeom>
          <a:noFill/>
        </p:spPr>
        <p:txBody>
          <a:bodyPr wrap="none" rtlCol="0">
            <a:spAutoFit/>
          </a:bodyPr>
          <a:lstStyle/>
          <a:p>
            <a:pPr fontAlgn="base">
              <a:spcBef>
                <a:spcPct val="0"/>
              </a:spcBef>
              <a:spcAft>
                <a:spcPct val="0"/>
              </a:spcAft>
            </a:pPr>
            <a:r>
              <a:rPr lang="en-US" sz="1600" b="1" dirty="0" smtClean="0">
                <a:solidFill>
                  <a:srgbClr val="000000"/>
                </a:solidFill>
              </a:rPr>
              <a:t>43 MV/m peak field</a:t>
            </a:r>
          </a:p>
          <a:p>
            <a:pPr fontAlgn="base">
              <a:spcBef>
                <a:spcPct val="0"/>
              </a:spcBef>
              <a:spcAft>
                <a:spcPct val="0"/>
              </a:spcAft>
            </a:pPr>
            <a:r>
              <a:rPr lang="en-US" sz="1600" b="1" dirty="0" smtClean="0">
                <a:solidFill>
                  <a:srgbClr val="000000"/>
                </a:solidFill>
              </a:rPr>
              <a:t>in vertical test @ </a:t>
            </a:r>
            <a:r>
              <a:rPr lang="en-US" sz="1600" b="1" dirty="0" err="1" smtClean="0">
                <a:solidFill>
                  <a:srgbClr val="000000"/>
                </a:solidFill>
              </a:rPr>
              <a:t>JLab</a:t>
            </a:r>
            <a:endParaRPr lang="en-US" sz="1600" b="1" dirty="0" smtClean="0">
              <a:solidFill>
                <a:srgbClr val="000000"/>
              </a:solidFill>
            </a:endParaRPr>
          </a:p>
          <a:p>
            <a:pPr fontAlgn="base">
              <a:spcBef>
                <a:spcPct val="0"/>
              </a:spcBef>
              <a:spcAft>
                <a:spcPct val="0"/>
              </a:spcAft>
            </a:pPr>
            <a:r>
              <a:rPr lang="en-US" sz="1600" b="1" dirty="0" smtClean="0">
                <a:solidFill>
                  <a:srgbClr val="000000"/>
                </a:solidFill>
              </a:rPr>
              <a:t>after He tank welding </a:t>
            </a:r>
            <a:endParaRPr lang="en-US" sz="1600" b="1" dirty="0">
              <a:solidFill>
                <a:srgbClr val="000000"/>
              </a:solidFill>
            </a:endParaRPr>
          </a:p>
        </p:txBody>
      </p:sp>
      <p:cxnSp>
        <p:nvCxnSpPr>
          <p:cNvPr id="5" name="Gerade Verbindung mit Pfeil 4"/>
          <p:cNvCxnSpPr/>
          <p:nvPr/>
        </p:nvCxnSpPr>
        <p:spPr bwMode="auto">
          <a:xfrm>
            <a:off x="6304649" y="4553890"/>
            <a:ext cx="419185" cy="762865"/>
          </a:xfrm>
          <a:prstGeom prst="straightConnector1">
            <a:avLst/>
          </a:prstGeom>
          <a:solidFill>
            <a:srgbClr val="003E89"/>
          </a:solidFill>
          <a:ln w="2857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Textfeld 8"/>
          <p:cNvSpPr txBox="1"/>
          <p:nvPr/>
        </p:nvSpPr>
        <p:spPr>
          <a:xfrm>
            <a:off x="3829584" y="5157192"/>
            <a:ext cx="1846980" cy="338554"/>
          </a:xfrm>
          <a:prstGeom prst="rect">
            <a:avLst/>
          </a:prstGeom>
          <a:noFill/>
        </p:spPr>
        <p:txBody>
          <a:bodyPr wrap="none" rtlCol="0">
            <a:spAutoFit/>
          </a:bodyPr>
          <a:lstStyle/>
          <a:p>
            <a:pPr fontAlgn="base">
              <a:spcBef>
                <a:spcPct val="0"/>
              </a:spcBef>
              <a:spcAft>
                <a:spcPct val="0"/>
              </a:spcAft>
            </a:pPr>
            <a:r>
              <a:rPr lang="de-DE" sz="1600" b="1" dirty="0" err="1" smtClean="0">
                <a:solidFill>
                  <a:srgbClr val="000000"/>
                </a:solidFill>
              </a:rPr>
              <a:t>JLAB_FG_Cavity</a:t>
            </a:r>
            <a:endParaRPr lang="de-DE" sz="1600" b="1" dirty="0">
              <a:solidFill>
                <a:srgbClr val="000000"/>
              </a:solidFill>
            </a:endParaRPr>
          </a:p>
        </p:txBody>
      </p:sp>
      <p:sp>
        <p:nvSpPr>
          <p:cNvPr id="10" name="Rectangle 5"/>
          <p:cNvSpPr>
            <a:spLocks noChangeArrowheads="1"/>
          </p:cNvSpPr>
          <p:nvPr/>
        </p:nvSpPr>
        <p:spPr bwMode="auto">
          <a:xfrm>
            <a:off x="408885" y="107340"/>
            <a:ext cx="4621778" cy="369332"/>
          </a:xfrm>
          <a:prstGeom prst="rect">
            <a:avLst/>
          </a:prstGeom>
          <a:noFill/>
          <a:ln w="9525">
            <a:noFill/>
            <a:miter lim="800000"/>
            <a:headEnd/>
            <a:tailEnd/>
          </a:ln>
        </p:spPr>
        <p:txBody>
          <a:bodyPr wrap="none">
            <a:spAutoFit/>
          </a:bodyPr>
          <a:lstStyle/>
          <a:p>
            <a:pPr fontAlgn="base">
              <a:spcBef>
                <a:spcPct val="0"/>
              </a:spcBef>
              <a:spcAft>
                <a:spcPct val="0"/>
              </a:spcAft>
            </a:pPr>
            <a:r>
              <a:rPr lang="en-US" dirty="0" smtClean="0">
                <a:solidFill>
                  <a:srgbClr val="FFFFFF"/>
                </a:solidFill>
              </a:rPr>
              <a:t>FUTURE -  New cavities with high gradient </a:t>
            </a:r>
            <a:endParaRPr lang="en-US" dirty="0">
              <a:solidFill>
                <a:srgbClr val="FFFFFF"/>
              </a:solidFill>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1628805"/>
            <a:ext cx="2825605" cy="4764653"/>
          </a:xfrm>
          <a:prstGeom prst="rect">
            <a:avLst/>
          </a:prstGeom>
        </p:spPr>
      </p:pic>
      <p:sp>
        <p:nvSpPr>
          <p:cNvPr id="8" name="Textfeld 7"/>
          <p:cNvSpPr txBox="1"/>
          <p:nvPr/>
        </p:nvSpPr>
        <p:spPr>
          <a:xfrm>
            <a:off x="3078513" y="6007732"/>
            <a:ext cx="3105337" cy="584775"/>
          </a:xfrm>
          <a:prstGeom prst="rect">
            <a:avLst/>
          </a:prstGeom>
          <a:noFill/>
        </p:spPr>
        <p:txBody>
          <a:bodyPr wrap="none" rtlCol="0">
            <a:spAutoFit/>
          </a:bodyPr>
          <a:lstStyle/>
          <a:p>
            <a:pPr fontAlgn="base">
              <a:spcBef>
                <a:spcPct val="0"/>
              </a:spcBef>
              <a:spcAft>
                <a:spcPct val="0"/>
              </a:spcAft>
            </a:pPr>
            <a:r>
              <a:rPr lang="de-DE" sz="1600" b="1" dirty="0" err="1" smtClean="0">
                <a:solidFill>
                  <a:srgbClr val="000000"/>
                </a:solidFill>
              </a:rPr>
              <a:t>many</a:t>
            </a:r>
            <a:r>
              <a:rPr lang="de-DE" sz="1600" b="1" dirty="0" smtClean="0">
                <a:solidFill>
                  <a:srgbClr val="000000"/>
                </a:solidFill>
              </a:rPr>
              <a:t> </a:t>
            </a:r>
            <a:r>
              <a:rPr lang="de-DE" sz="1600" b="1" dirty="0" err="1" smtClean="0">
                <a:solidFill>
                  <a:srgbClr val="000000"/>
                </a:solidFill>
              </a:rPr>
              <a:t>thanks</a:t>
            </a:r>
            <a:r>
              <a:rPr lang="de-DE" sz="1600" b="1" dirty="0" smtClean="0">
                <a:solidFill>
                  <a:srgbClr val="000000"/>
                </a:solidFill>
              </a:rPr>
              <a:t> </a:t>
            </a:r>
            <a:r>
              <a:rPr lang="de-DE" sz="1600" b="1" dirty="0" err="1" smtClean="0">
                <a:solidFill>
                  <a:srgbClr val="000000"/>
                </a:solidFill>
              </a:rPr>
              <a:t>to</a:t>
            </a:r>
            <a:r>
              <a:rPr lang="de-DE" sz="1600" b="1" dirty="0" smtClean="0">
                <a:solidFill>
                  <a:srgbClr val="000000"/>
                </a:solidFill>
              </a:rPr>
              <a:t> Peter Kneisel </a:t>
            </a:r>
          </a:p>
          <a:p>
            <a:pPr fontAlgn="base">
              <a:spcBef>
                <a:spcPct val="0"/>
              </a:spcBef>
              <a:spcAft>
                <a:spcPct val="0"/>
              </a:spcAft>
            </a:pPr>
            <a:r>
              <a:rPr lang="de-DE" sz="1600" b="1" dirty="0" err="1" smtClean="0">
                <a:solidFill>
                  <a:srgbClr val="000000"/>
                </a:solidFill>
              </a:rPr>
              <a:t>and</a:t>
            </a:r>
            <a:r>
              <a:rPr lang="de-DE" sz="1600" b="1" dirty="0" smtClean="0">
                <a:solidFill>
                  <a:srgbClr val="000000"/>
                </a:solidFill>
              </a:rPr>
              <a:t> </a:t>
            </a:r>
            <a:r>
              <a:rPr lang="de-DE" sz="1600" b="1" dirty="0" err="1" smtClean="0">
                <a:solidFill>
                  <a:srgbClr val="000000"/>
                </a:solidFill>
              </a:rPr>
              <a:t>his</a:t>
            </a:r>
            <a:r>
              <a:rPr lang="de-DE" sz="1600" b="1" dirty="0" smtClean="0">
                <a:solidFill>
                  <a:srgbClr val="000000"/>
                </a:solidFill>
              </a:rPr>
              <a:t> </a:t>
            </a:r>
            <a:r>
              <a:rPr lang="de-DE" sz="1600" b="1" dirty="0" err="1" smtClean="0">
                <a:solidFill>
                  <a:srgbClr val="000000"/>
                </a:solidFill>
              </a:rPr>
              <a:t>co-oworkers</a:t>
            </a:r>
            <a:r>
              <a:rPr lang="de-DE" sz="1600" b="1" dirty="0" smtClean="0">
                <a:solidFill>
                  <a:srgbClr val="000000"/>
                </a:solidFill>
              </a:rPr>
              <a:t> </a:t>
            </a:r>
            <a:r>
              <a:rPr lang="de-DE" sz="1600" b="1" dirty="0" err="1" smtClean="0">
                <a:solidFill>
                  <a:srgbClr val="000000"/>
                </a:solidFill>
              </a:rPr>
              <a:t>at</a:t>
            </a:r>
            <a:r>
              <a:rPr lang="de-DE" sz="1600" b="1" dirty="0" smtClean="0">
                <a:solidFill>
                  <a:srgbClr val="000000"/>
                </a:solidFill>
              </a:rPr>
              <a:t> </a:t>
            </a:r>
            <a:r>
              <a:rPr lang="de-DE" sz="1600" b="1" dirty="0" err="1" smtClean="0">
                <a:solidFill>
                  <a:srgbClr val="000000"/>
                </a:solidFill>
              </a:rPr>
              <a:t>JLab</a:t>
            </a:r>
            <a:endParaRPr lang="de-DE" sz="1600" b="1" dirty="0">
              <a:solidFill>
                <a:srgbClr val="000000"/>
              </a:solidFill>
            </a:endParaRPr>
          </a:p>
        </p:txBody>
      </p:sp>
      <p:pic>
        <p:nvPicPr>
          <p:cNvPr id="655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7924" y="620688"/>
            <a:ext cx="36703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9036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F61F08D-EB37-4D99-913C-9A895D55E020}" type="slidenum">
              <a:rPr lang="en-US" smtClean="0">
                <a:solidFill>
                  <a:srgbClr val="808080"/>
                </a:solidFill>
              </a:rPr>
              <a:pPr>
                <a:defRPr/>
              </a:pPr>
              <a:t>12</a:t>
            </a:fld>
            <a:endParaRPr lang="en-US">
              <a:solidFill>
                <a:srgbClr val="808080"/>
              </a:solidFill>
            </a:endParaRPr>
          </a:p>
        </p:txBody>
      </p:sp>
      <p:sp>
        <p:nvSpPr>
          <p:cNvPr id="21506" name="AutoShape 2" descr="mailbox://C%7C/Users/bisognano/AppData/Roaming/Thunderbird/Profiles/3stt151q.default/Mail/wiscmail.wisc.edu/Inbox?number=1136396019&amp;part=1.2&amp;type=image/png&amp;filename=cavity-dewar-tuner-solenoid%20for%20DOE%20poster%20-%20three%20quarter%20cross-section.png"/>
          <p:cNvSpPr>
            <a:spLocks noChangeAspect="1" noChangeArrowheads="1"/>
          </p:cNvSpPr>
          <p:nvPr/>
        </p:nvSpPr>
        <p:spPr bwMode="auto">
          <a:xfrm>
            <a:off x="176070" y="-214312"/>
            <a:ext cx="277091" cy="268942"/>
          </a:xfrm>
          <a:prstGeom prst="rect">
            <a:avLst/>
          </a:prstGeom>
          <a:noFill/>
          <a:ln w="9525">
            <a:noFill/>
            <a:miter lim="800000"/>
            <a:headEnd/>
            <a:tailEnd/>
          </a:ln>
        </p:spPr>
        <p:txBody>
          <a:bodyPr lIns="82048" tIns="41025" rIns="82048" bIns="41025"/>
          <a:lstStyle/>
          <a:p>
            <a:pPr fontAlgn="base">
              <a:spcBef>
                <a:spcPct val="0"/>
              </a:spcBef>
              <a:spcAft>
                <a:spcPct val="0"/>
              </a:spcAft>
            </a:pPr>
            <a:endParaRPr lang="en-US" sz="2900" b="1">
              <a:solidFill>
                <a:srgbClr val="808080"/>
              </a:solidFill>
              <a:cs typeface="Arial" charset="0"/>
            </a:endParaRPr>
          </a:p>
        </p:txBody>
      </p:sp>
      <p:sp>
        <p:nvSpPr>
          <p:cNvPr id="21507" name="AutoShape 4" descr="mailbox://C%7C/Users/bisognano/AppData/Roaming/Thunderbird/Profiles/3stt151q.default/Mail/wiscmail.wisc.edu/Inbox?number=1136396019&amp;part=1.2&amp;type=image/png&amp;filename=cavity-dewar-tuner-solenoid%20for%20DOE%20poster%20-%20three%20quarter%20cross-section.png"/>
          <p:cNvSpPr>
            <a:spLocks noChangeAspect="1" noChangeArrowheads="1"/>
          </p:cNvSpPr>
          <p:nvPr/>
        </p:nvSpPr>
        <p:spPr bwMode="auto">
          <a:xfrm>
            <a:off x="176070" y="-214312"/>
            <a:ext cx="277091" cy="268942"/>
          </a:xfrm>
          <a:prstGeom prst="rect">
            <a:avLst/>
          </a:prstGeom>
          <a:noFill/>
          <a:ln w="9525">
            <a:noFill/>
            <a:miter lim="800000"/>
            <a:headEnd/>
            <a:tailEnd/>
          </a:ln>
        </p:spPr>
        <p:txBody>
          <a:bodyPr lIns="82048" tIns="41025" rIns="82048" bIns="41025"/>
          <a:lstStyle/>
          <a:p>
            <a:pPr fontAlgn="base">
              <a:spcBef>
                <a:spcPct val="0"/>
              </a:spcBef>
              <a:spcAft>
                <a:spcPct val="0"/>
              </a:spcAft>
            </a:pPr>
            <a:endParaRPr lang="en-US" sz="2900" b="1">
              <a:solidFill>
                <a:srgbClr val="808080"/>
              </a:solidFill>
              <a:cs typeface="Arial" charset="0"/>
            </a:endParaRPr>
          </a:p>
        </p:txBody>
      </p:sp>
      <p:sp>
        <p:nvSpPr>
          <p:cNvPr id="21509" name="TextBox 5"/>
          <p:cNvSpPr txBox="1">
            <a:spLocks noChangeArrowheads="1"/>
          </p:cNvSpPr>
          <p:nvPr/>
        </p:nvSpPr>
        <p:spPr bwMode="auto">
          <a:xfrm>
            <a:off x="0" y="303229"/>
            <a:ext cx="9144000" cy="821515"/>
          </a:xfrm>
          <a:prstGeom prst="rect">
            <a:avLst/>
          </a:prstGeom>
          <a:noFill/>
          <a:ln w="9525">
            <a:noFill/>
            <a:miter lim="800000"/>
            <a:headEnd/>
            <a:tailEnd/>
          </a:ln>
        </p:spPr>
        <p:txBody>
          <a:bodyPr lIns="82048" tIns="41025" rIns="82048" bIns="41025">
            <a:spAutoFit/>
          </a:bodyPr>
          <a:lstStyle/>
          <a:p>
            <a:pPr algn="ctr" fontAlgn="base">
              <a:spcBef>
                <a:spcPct val="0"/>
              </a:spcBef>
              <a:spcAft>
                <a:spcPct val="0"/>
              </a:spcAft>
            </a:pPr>
            <a:r>
              <a:rPr lang="en-US" sz="2400" b="1" smtClean="0">
                <a:solidFill>
                  <a:srgbClr val="000099"/>
                </a:solidFill>
                <a:cs typeface="Arial" charset="0"/>
              </a:rPr>
              <a:t>Bob Legg (JLab/U Wisconsin): Cold </a:t>
            </a:r>
            <a:r>
              <a:rPr lang="en-US" sz="2400" b="1">
                <a:solidFill>
                  <a:srgbClr val="000099"/>
                </a:solidFill>
                <a:cs typeface="Arial" charset="0"/>
              </a:rPr>
              <a:t>Test of Cavity at Niowave Completed and Installation into He Vessel  Under Way</a:t>
            </a:r>
          </a:p>
        </p:txBody>
      </p:sp>
      <p:pic>
        <p:nvPicPr>
          <p:cNvPr id="21513" name="Picture 4"/>
          <p:cNvPicPr>
            <a:picLocks noChangeAspect="1"/>
          </p:cNvPicPr>
          <p:nvPr/>
        </p:nvPicPr>
        <p:blipFill>
          <a:blip r:embed="rId2" cstate="print"/>
          <a:srcRect l="10829" t="31065" r="-244" b="7289"/>
          <a:stretch>
            <a:fillRect/>
          </a:stretch>
        </p:blipFill>
        <p:spPr bwMode="auto">
          <a:xfrm>
            <a:off x="4860032" y="1196752"/>
            <a:ext cx="3112944" cy="2777659"/>
          </a:xfrm>
          <a:prstGeom prst="rect">
            <a:avLst/>
          </a:prstGeom>
          <a:noFill/>
          <a:ln w="9525">
            <a:noFill/>
            <a:miter lim="800000"/>
            <a:headEnd/>
            <a:tailEnd/>
          </a:ln>
        </p:spPr>
      </p:pic>
      <p:sp>
        <p:nvSpPr>
          <p:cNvPr id="11" name="Content Placeholder 2"/>
          <p:cNvSpPr txBox="1">
            <a:spLocks/>
          </p:cNvSpPr>
          <p:nvPr/>
        </p:nvSpPr>
        <p:spPr>
          <a:xfrm>
            <a:off x="539552" y="4077072"/>
            <a:ext cx="8064896" cy="2448272"/>
          </a:xfrm>
          <a:prstGeom prst="rect">
            <a:avLst/>
          </a:prstGeom>
        </p:spPr>
        <p:txBody>
          <a:bodyPr lIns="82048" tIns="41025" rIns="82048" bIns="41025"/>
          <a:lstStyle/>
          <a:p>
            <a:pPr marL="0" lvl="1" defTabSz="914501" eaLnBrk="0" fontAlgn="base" hangingPunct="0">
              <a:spcBef>
                <a:spcPct val="20000"/>
              </a:spcBef>
              <a:spcAft>
                <a:spcPct val="0"/>
              </a:spcAft>
              <a:buClr>
                <a:srgbClr val="FF0000"/>
              </a:buClr>
            </a:pPr>
            <a:r>
              <a:rPr lang="en-US" kern="0" smtClean="0">
                <a:solidFill>
                  <a:srgbClr val="333399"/>
                </a:solidFill>
                <a:cs typeface="Arial" charset="0"/>
              </a:rPr>
              <a:t>Low field Q</a:t>
            </a:r>
            <a:r>
              <a:rPr lang="en-US" kern="0" baseline="-25000" smtClean="0">
                <a:solidFill>
                  <a:srgbClr val="333399"/>
                </a:solidFill>
                <a:cs typeface="Arial" charset="0"/>
              </a:rPr>
              <a:t>0</a:t>
            </a:r>
            <a:r>
              <a:rPr lang="en-US" kern="0" smtClean="0">
                <a:solidFill>
                  <a:srgbClr val="333399"/>
                </a:solidFill>
                <a:cs typeface="Arial" charset="0"/>
              </a:rPr>
              <a:t> of 3 10</a:t>
            </a:r>
            <a:r>
              <a:rPr lang="en-US" kern="0" baseline="30000" smtClean="0">
                <a:solidFill>
                  <a:srgbClr val="333399"/>
                </a:solidFill>
                <a:cs typeface="Arial" charset="0"/>
              </a:rPr>
              <a:t>9</a:t>
            </a:r>
            <a:r>
              <a:rPr lang="en-US" kern="0" smtClean="0">
                <a:solidFill>
                  <a:srgbClr val="333399"/>
                </a:solidFill>
                <a:cs typeface="Arial" charset="0"/>
              </a:rPr>
              <a:t> , as predicted by modeling</a:t>
            </a:r>
            <a:endParaRPr lang="en-US" kern="0" baseline="30000" smtClean="0">
              <a:solidFill>
                <a:srgbClr val="333399"/>
              </a:solidFill>
              <a:cs typeface="Arial" charset="0"/>
            </a:endParaRPr>
          </a:p>
          <a:p>
            <a:pPr marL="0" lvl="1" defTabSz="914501" eaLnBrk="0" fontAlgn="base" hangingPunct="0">
              <a:spcBef>
                <a:spcPct val="20000"/>
              </a:spcBef>
              <a:spcAft>
                <a:spcPct val="0"/>
              </a:spcAft>
              <a:buClr>
                <a:srgbClr val="FF0000"/>
              </a:buClr>
            </a:pPr>
            <a:r>
              <a:rPr lang="en-US" kern="0" smtClean="0">
                <a:solidFill>
                  <a:srgbClr val="333399"/>
                </a:solidFill>
                <a:cs typeface="Arial" charset="0"/>
              </a:rPr>
              <a:t>Gradients in 10 MV/m range obtained, limited by test configuration (limited RF power, test coupler, and pumping)</a:t>
            </a:r>
          </a:p>
          <a:p>
            <a:pPr marL="0" lvl="1" defTabSz="914501" eaLnBrk="0" fontAlgn="base" hangingPunct="0">
              <a:spcBef>
                <a:spcPct val="20000"/>
              </a:spcBef>
              <a:spcAft>
                <a:spcPct val="0"/>
              </a:spcAft>
              <a:buClr>
                <a:srgbClr val="FF0000"/>
              </a:buClr>
            </a:pPr>
            <a:r>
              <a:rPr lang="en-US" kern="0" smtClean="0">
                <a:solidFill>
                  <a:srgbClr val="333399"/>
                </a:solidFill>
                <a:cs typeface="Arial" charset="0"/>
              </a:rPr>
              <a:t>The cavity showed initial multipactor and field emission but both continued to process throughout the test</a:t>
            </a:r>
          </a:p>
          <a:p>
            <a:pPr marL="0" lvl="1" defTabSz="914501" eaLnBrk="0" fontAlgn="base" hangingPunct="0">
              <a:spcBef>
                <a:spcPct val="20000"/>
              </a:spcBef>
              <a:spcAft>
                <a:spcPct val="0"/>
              </a:spcAft>
              <a:buClr>
                <a:srgbClr val="FF0000"/>
              </a:buClr>
            </a:pPr>
            <a:r>
              <a:rPr lang="en-US" kern="0" smtClean="0">
                <a:solidFill>
                  <a:srgbClr val="333399"/>
                </a:solidFill>
                <a:cs typeface="Arial" charset="0"/>
              </a:rPr>
              <a:t>Field is expected to substantially improve with continued processing after final assembly at Wisconsin </a:t>
            </a:r>
          </a:p>
        </p:txBody>
      </p:sp>
      <p:grpSp>
        <p:nvGrpSpPr>
          <p:cNvPr id="10" name="Gruppieren 9"/>
          <p:cNvGrpSpPr/>
          <p:nvPr/>
        </p:nvGrpSpPr>
        <p:grpSpPr>
          <a:xfrm>
            <a:off x="395536" y="1124744"/>
            <a:ext cx="4176523" cy="2921496"/>
            <a:chOff x="251460" y="1640840"/>
            <a:chExt cx="9722803" cy="4922520"/>
          </a:xfrm>
        </p:grpSpPr>
        <p:graphicFrame>
          <p:nvGraphicFramePr>
            <p:cNvPr id="12" name="Chart 7"/>
            <p:cNvGraphicFramePr/>
            <p:nvPr/>
          </p:nvGraphicFramePr>
          <p:xfrm>
            <a:off x="251460" y="1640840"/>
            <a:ext cx="9052560" cy="4922520"/>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8"/>
            <p:cNvSpPr/>
            <p:nvPr/>
          </p:nvSpPr>
          <p:spPr>
            <a:xfrm>
              <a:off x="6789738" y="3368675"/>
              <a:ext cx="585787"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14" name="Oval 9"/>
            <p:cNvSpPr/>
            <p:nvPr/>
          </p:nvSpPr>
          <p:spPr>
            <a:xfrm>
              <a:off x="7459663" y="3022600"/>
              <a:ext cx="587375"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cxnSp>
          <p:nvCxnSpPr>
            <p:cNvPr id="15" name="Straight Arrow Connector 12"/>
            <p:cNvCxnSpPr/>
            <p:nvPr/>
          </p:nvCxnSpPr>
          <p:spPr>
            <a:xfrm flipV="1">
              <a:off x="7208838" y="3281363"/>
              <a:ext cx="419100" cy="258762"/>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5"/>
            <p:cNvSpPr txBox="1"/>
            <p:nvPr/>
          </p:nvSpPr>
          <p:spPr>
            <a:xfrm>
              <a:off x="5113339" y="3971925"/>
              <a:ext cx="4860924" cy="1139690"/>
            </a:xfrm>
            <a:prstGeom prst="rect">
              <a:avLst/>
            </a:prstGeom>
            <a:solidFill>
              <a:schemeClr val="bg1">
                <a:lumMod val="95000"/>
              </a:schemeClr>
            </a:solidFill>
            <a:ln>
              <a:solidFill>
                <a:srgbClr val="1E338B"/>
              </a:solidFill>
            </a:ln>
          </p:spPr>
          <p:txBody>
            <a:bodyPr lIns="101882" tIns="50941" rIns="101882" bIns="50941">
              <a:spAutoFit/>
            </a:bodyPr>
            <a:lstStyle/>
            <a:p>
              <a:pPr algn="ctr">
                <a:defRPr/>
              </a:pPr>
              <a:r>
                <a:rPr lang="en-US" sz="1400" dirty="0">
                  <a:latin typeface="+mj-lt"/>
                </a:rPr>
                <a:t>Gap in the data here shows conditioning progress from one run to the next.</a:t>
              </a:r>
            </a:p>
          </p:txBody>
        </p:sp>
        <p:sp>
          <p:nvSpPr>
            <p:cNvPr id="17" name="TextBox 10"/>
            <p:cNvSpPr txBox="1"/>
            <p:nvPr/>
          </p:nvSpPr>
          <p:spPr>
            <a:xfrm>
              <a:off x="6370638" y="1812925"/>
              <a:ext cx="2681286" cy="484228"/>
            </a:xfrm>
            <a:prstGeom prst="rect">
              <a:avLst/>
            </a:prstGeom>
            <a:solidFill>
              <a:schemeClr val="bg1">
                <a:lumMod val="95000"/>
              </a:schemeClr>
            </a:solidFill>
            <a:ln>
              <a:solidFill>
                <a:srgbClr val="1E338B"/>
              </a:solidFill>
            </a:ln>
          </p:spPr>
          <p:txBody>
            <a:bodyPr lIns="101882" tIns="50941" rIns="101882" bIns="50941">
              <a:spAutoFit/>
            </a:bodyPr>
            <a:lstStyle/>
            <a:p>
              <a:pPr algn="ctr">
                <a:defRPr/>
              </a:pPr>
              <a:r>
                <a:rPr lang="en-US" sz="1400" dirty="0">
                  <a:latin typeface="+mj-lt"/>
                </a:rPr>
                <a:t>R/Q = 147 </a:t>
              </a:r>
              <a:r>
                <a:rPr lang="el-GR" sz="1400" dirty="0">
                  <a:latin typeface="+mj-lt"/>
                </a:rPr>
                <a:t>Ω</a:t>
              </a:r>
              <a:endParaRPr lang="en-US" sz="1400" dirty="0">
                <a:latin typeface="+mj-lt"/>
              </a:endParaRPr>
            </a:p>
          </p:txBody>
        </p:sp>
      </p:grpSp>
      <p:pic>
        <p:nvPicPr>
          <p:cNvPr id="21510" name="Picture 7"/>
          <p:cNvPicPr>
            <a:picLocks noChangeAspect="1" noChangeArrowheads="1"/>
          </p:cNvPicPr>
          <p:nvPr/>
        </p:nvPicPr>
        <p:blipFill>
          <a:blip r:embed="rId4" cstate="print"/>
          <a:srcRect l="19461" r="7466"/>
          <a:stretch>
            <a:fillRect/>
          </a:stretch>
        </p:blipFill>
        <p:spPr bwMode="auto">
          <a:xfrm>
            <a:off x="6588224" y="2276872"/>
            <a:ext cx="2147455" cy="2137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Status of DC 500 kV gun systems</a:t>
            </a:r>
            <a:endParaRPr kumimoji="1" lang="ja-JP" altLang="en-US" dirty="0"/>
          </a:p>
        </p:txBody>
      </p:sp>
      <p:sp>
        <p:nvSpPr>
          <p:cNvPr id="3" name="コンテンツ プレースホルダ 2"/>
          <p:cNvSpPr>
            <a:spLocks noGrp="1"/>
          </p:cNvSpPr>
          <p:nvPr>
            <p:ph idx="1"/>
          </p:nvPr>
        </p:nvSpPr>
        <p:spPr>
          <a:xfrm>
            <a:off x="107506" y="692696"/>
            <a:ext cx="6408712" cy="5832648"/>
          </a:xfrm>
        </p:spPr>
        <p:txBody>
          <a:bodyPr/>
          <a:lstStyle/>
          <a:p>
            <a:r>
              <a:rPr kumimoji="1" lang="en-US" altLang="ja-JP" u="sng" dirty="0" smtClean="0"/>
              <a:t>JAEA 1</a:t>
            </a:r>
            <a:r>
              <a:rPr kumimoji="1" lang="en-US" altLang="ja-JP" u="sng" baseline="30000" dirty="0" smtClean="0"/>
              <a:t>st</a:t>
            </a:r>
            <a:r>
              <a:rPr kumimoji="1" lang="en-US" altLang="ja-JP" u="sng" dirty="0" smtClean="0"/>
              <a:t> Gun </a:t>
            </a:r>
          </a:p>
          <a:p>
            <a:pPr lvl="1"/>
            <a:r>
              <a:rPr lang="en-US" altLang="ja-JP" dirty="0" smtClean="0"/>
              <a:t>HV test with a stem electrode: 500kV (510kV) for 8 hours without any discharge</a:t>
            </a:r>
          </a:p>
          <a:p>
            <a:pPr lvl="1"/>
            <a:r>
              <a:rPr lang="en-US" altLang="ja-JP" dirty="0" smtClean="0"/>
              <a:t>Beam generation at 300kV</a:t>
            </a:r>
          </a:p>
          <a:p>
            <a:pPr lvl="1"/>
            <a:r>
              <a:rPr lang="en-US" altLang="ja-JP" dirty="0" smtClean="0">
                <a:solidFill>
                  <a:srgbClr val="FF0000"/>
                </a:solidFill>
              </a:rPr>
              <a:t>Scheduled to be installed by Oct. 2012 to </a:t>
            </a:r>
            <a:r>
              <a:rPr lang="en-US" altLang="ja-JP" dirty="0" err="1" smtClean="0">
                <a:solidFill>
                  <a:srgbClr val="FF0000"/>
                </a:solidFill>
              </a:rPr>
              <a:t>cERL</a:t>
            </a:r>
            <a:r>
              <a:rPr lang="en-US" altLang="ja-JP" dirty="0" smtClean="0">
                <a:solidFill>
                  <a:srgbClr val="FF0000"/>
                </a:solidFill>
              </a:rPr>
              <a:t> </a:t>
            </a:r>
            <a:r>
              <a:rPr lang="en-US" altLang="ja-JP" dirty="0" err="1" smtClean="0">
                <a:solidFill>
                  <a:srgbClr val="FF0000"/>
                </a:solidFill>
              </a:rPr>
              <a:t>beamline</a:t>
            </a:r>
            <a:r>
              <a:rPr lang="en-US" altLang="ja-JP" dirty="0" smtClean="0">
                <a:solidFill>
                  <a:srgbClr val="FF0000"/>
                </a:solidFill>
              </a:rPr>
              <a:t>.</a:t>
            </a:r>
          </a:p>
          <a:p>
            <a:pPr lvl="1"/>
            <a:endParaRPr kumimoji="1" lang="en-US" altLang="ja-JP" dirty="0" smtClean="0"/>
          </a:p>
          <a:p>
            <a:r>
              <a:rPr lang="en-US" altLang="ja-JP" u="sng" dirty="0" smtClean="0"/>
              <a:t>KEK 2</a:t>
            </a:r>
            <a:r>
              <a:rPr lang="en-US" altLang="ja-JP" u="sng" baseline="30000" dirty="0" smtClean="0"/>
              <a:t>nd</a:t>
            </a:r>
            <a:r>
              <a:rPr lang="en-US" altLang="ja-JP" u="sng" dirty="0" smtClean="0"/>
              <a:t> Gun</a:t>
            </a:r>
          </a:p>
          <a:p>
            <a:pPr lvl="1"/>
            <a:r>
              <a:rPr lang="en-US" altLang="ja-JP" dirty="0" smtClean="0"/>
              <a:t>Titanium chamber and ceramic tube were fabricated.</a:t>
            </a:r>
          </a:p>
          <a:p>
            <a:pPr lvl="1"/>
            <a:r>
              <a:rPr lang="en-US" altLang="ja-JP" dirty="0" smtClean="0"/>
              <a:t>Now modifying HV power supply.</a:t>
            </a:r>
          </a:p>
          <a:p>
            <a:pPr lvl="1"/>
            <a:r>
              <a:rPr lang="en-US" altLang="ja-JP" dirty="0" smtClean="0">
                <a:solidFill>
                  <a:srgbClr val="0070C0"/>
                </a:solidFill>
              </a:rPr>
              <a:t>Out gassing rate and pumping speed of extreme high vacuum system were measured.</a:t>
            </a:r>
          </a:p>
        </p:txBody>
      </p:sp>
      <p:sp>
        <p:nvSpPr>
          <p:cNvPr id="6" name="スライド番号プレースホルダ 5"/>
          <p:cNvSpPr>
            <a:spLocks noGrp="1"/>
          </p:cNvSpPr>
          <p:nvPr>
            <p:ph type="sldNum" sz="quarter" idx="12"/>
          </p:nvPr>
        </p:nvSpPr>
        <p:spPr/>
        <p:txBody>
          <a:bodyPr/>
          <a:lstStyle/>
          <a:p>
            <a:pPr>
              <a:defRPr/>
            </a:pPr>
            <a:fld id="{ABEED51B-F4B1-408E-9118-5A19A76712B2}" type="slidenum">
              <a:rPr lang="ja-JP" altLang="en-US" smtClean="0">
                <a:solidFill>
                  <a:prstClr val="black">
                    <a:tint val="75000"/>
                  </a:prstClr>
                </a:solidFill>
              </a:rPr>
              <a:pPr>
                <a:defRPr/>
              </a:pPr>
              <a:t>13</a:t>
            </a:fld>
            <a:endParaRPr lang="ja-JP" altLang="en-US">
              <a:solidFill>
                <a:prstClr val="black">
                  <a:tint val="75000"/>
                </a:prstClr>
              </a:solidFill>
            </a:endParaRPr>
          </a:p>
        </p:txBody>
      </p:sp>
      <p:pic>
        <p:nvPicPr>
          <p:cNvPr id="7" name="Picture 7"/>
          <p:cNvPicPr>
            <a:picLocks noChangeAspect="1" noChangeArrowheads="1"/>
          </p:cNvPicPr>
          <p:nvPr/>
        </p:nvPicPr>
        <p:blipFill>
          <a:blip r:embed="rId3" cstate="print"/>
          <a:srcRect/>
          <a:stretch>
            <a:fillRect/>
          </a:stretch>
        </p:blipFill>
        <p:spPr bwMode="auto">
          <a:xfrm>
            <a:off x="6849147" y="3704362"/>
            <a:ext cx="1814513" cy="2708275"/>
          </a:xfrm>
          <a:prstGeom prst="rect">
            <a:avLst/>
          </a:prstGeom>
          <a:noFill/>
          <a:ln w="9525">
            <a:noFill/>
            <a:miter lim="800000"/>
            <a:headEnd/>
            <a:tailEnd/>
          </a:ln>
        </p:spPr>
      </p:pic>
      <p:pic>
        <p:nvPicPr>
          <p:cNvPr id="8" name="Picture 7" descr="HV_chamber+Yoshida+Ceramic+Support_for_ann_rep_2009_cutaway-2"/>
          <p:cNvPicPr>
            <a:picLocks noChangeAspect="1" noChangeArrowheads="1"/>
          </p:cNvPicPr>
          <p:nvPr/>
        </p:nvPicPr>
        <p:blipFill>
          <a:blip r:embed="rId4" cstate="print"/>
          <a:srcRect/>
          <a:stretch>
            <a:fillRect/>
          </a:stretch>
        </p:blipFill>
        <p:spPr bwMode="auto">
          <a:xfrm>
            <a:off x="6806282" y="721444"/>
            <a:ext cx="1968500" cy="2508250"/>
          </a:xfrm>
          <a:prstGeom prst="rect">
            <a:avLst/>
          </a:prstGeom>
          <a:noFill/>
          <a:ln w="9525">
            <a:noFill/>
            <a:miter lim="800000"/>
            <a:headEnd/>
            <a:tailEnd/>
          </a:ln>
        </p:spPr>
      </p:pic>
      <p:sp>
        <p:nvSpPr>
          <p:cNvPr id="9" name="角丸四角形 8"/>
          <p:cNvSpPr/>
          <p:nvPr/>
        </p:nvSpPr>
        <p:spPr>
          <a:xfrm>
            <a:off x="6663407" y="759544"/>
            <a:ext cx="2252662" cy="26543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kumimoji="1" lang="ja-JP" altLang="en-US">
              <a:solidFill>
                <a:prstClr val="black"/>
              </a:solidFill>
            </a:endParaRPr>
          </a:p>
        </p:txBody>
      </p:sp>
      <p:sp>
        <p:nvSpPr>
          <p:cNvPr id="10" name="テキスト ボックス 4"/>
          <p:cNvSpPr txBox="1">
            <a:spLocks noChangeArrowheads="1"/>
          </p:cNvSpPr>
          <p:nvPr/>
        </p:nvSpPr>
        <p:spPr bwMode="auto">
          <a:xfrm>
            <a:off x="7042822" y="3218581"/>
            <a:ext cx="1353063" cy="36933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pPr fontAlgn="base">
              <a:spcBef>
                <a:spcPct val="0"/>
              </a:spcBef>
              <a:spcAft>
                <a:spcPct val="0"/>
              </a:spcAft>
              <a:defRPr/>
            </a:pPr>
            <a:r>
              <a:rPr kumimoji="1" lang="en-US" altLang="ja-JP" dirty="0">
                <a:solidFill>
                  <a:prstClr val="black"/>
                </a:solidFill>
              </a:rPr>
              <a:t>JAEA 1</a:t>
            </a:r>
            <a:r>
              <a:rPr kumimoji="1" lang="en-US" altLang="ja-JP" baseline="30000" dirty="0">
                <a:solidFill>
                  <a:prstClr val="black"/>
                </a:solidFill>
              </a:rPr>
              <a:t>st</a:t>
            </a:r>
            <a:r>
              <a:rPr kumimoji="1" lang="en-US" altLang="ja-JP" dirty="0">
                <a:solidFill>
                  <a:prstClr val="black"/>
                </a:solidFill>
              </a:rPr>
              <a:t> Gun</a:t>
            </a:r>
            <a:endParaRPr kumimoji="1" lang="ja-JP" altLang="en-US" dirty="0">
              <a:solidFill>
                <a:prstClr val="black"/>
              </a:solidFill>
            </a:endParaRPr>
          </a:p>
        </p:txBody>
      </p:sp>
      <p:sp>
        <p:nvSpPr>
          <p:cNvPr id="11" name="角丸四角形 10"/>
          <p:cNvSpPr/>
          <p:nvPr/>
        </p:nvSpPr>
        <p:spPr>
          <a:xfrm>
            <a:off x="6660232" y="3666256"/>
            <a:ext cx="2252662" cy="2654300"/>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kumimoji="1" lang="ja-JP" altLang="en-US">
              <a:solidFill>
                <a:prstClr val="black"/>
              </a:solidFill>
            </a:endParaRPr>
          </a:p>
        </p:txBody>
      </p:sp>
      <p:sp>
        <p:nvSpPr>
          <p:cNvPr id="12" name="テキスト ボックス 4"/>
          <p:cNvSpPr txBox="1">
            <a:spLocks noChangeArrowheads="1"/>
          </p:cNvSpPr>
          <p:nvPr/>
        </p:nvSpPr>
        <p:spPr bwMode="auto">
          <a:xfrm>
            <a:off x="7006308" y="6155456"/>
            <a:ext cx="1309974"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fontAlgn="base">
              <a:spcBef>
                <a:spcPct val="0"/>
              </a:spcBef>
              <a:spcAft>
                <a:spcPct val="0"/>
              </a:spcAft>
              <a:defRPr/>
            </a:pPr>
            <a:r>
              <a:rPr kumimoji="1" lang="en-US" altLang="ja-JP" dirty="0">
                <a:solidFill>
                  <a:prstClr val="black"/>
                </a:solidFill>
              </a:rPr>
              <a:t>KEK 2</a:t>
            </a:r>
            <a:r>
              <a:rPr kumimoji="1" lang="en-US" altLang="ja-JP" baseline="30000" dirty="0">
                <a:solidFill>
                  <a:prstClr val="black"/>
                </a:solidFill>
              </a:rPr>
              <a:t>nd</a:t>
            </a:r>
            <a:r>
              <a:rPr kumimoji="1" lang="en-US" altLang="ja-JP" dirty="0">
                <a:solidFill>
                  <a:prstClr val="black"/>
                </a:solidFill>
              </a:rPr>
              <a:t> Gun</a:t>
            </a:r>
            <a:endParaRPr kumimoji="1" lang="ja-JP" altLang="en-US" dirty="0">
              <a:solidFill>
                <a:prstClr val="black"/>
              </a:solidFill>
            </a:endParaRPr>
          </a:p>
        </p:txBody>
      </p:sp>
      <p:sp>
        <p:nvSpPr>
          <p:cNvPr id="13" name="テキスト ボックス 12"/>
          <p:cNvSpPr txBox="1"/>
          <p:nvPr/>
        </p:nvSpPr>
        <p:spPr>
          <a:xfrm>
            <a:off x="3707904" y="3212982"/>
            <a:ext cx="2775568" cy="276999"/>
          </a:xfrm>
          <a:prstGeom prst="rect">
            <a:avLst/>
          </a:prstGeom>
          <a:noFill/>
        </p:spPr>
        <p:txBody>
          <a:bodyPr wrap="none" rtlCol="0">
            <a:spAutoFit/>
          </a:bodyPr>
          <a:lstStyle/>
          <a:p>
            <a:pPr fontAlgn="base">
              <a:spcBef>
                <a:spcPct val="0"/>
              </a:spcBef>
              <a:spcAft>
                <a:spcPct val="0"/>
              </a:spcAft>
            </a:pPr>
            <a:r>
              <a:rPr kumimoji="1" lang="en-US" altLang="ja-JP" sz="1200" dirty="0" smtClean="0">
                <a:solidFill>
                  <a:prstClr val="black"/>
                </a:solidFill>
                <a:latin typeface="Arial" charset="0"/>
              </a:rPr>
              <a:t>See N. </a:t>
            </a:r>
            <a:r>
              <a:rPr kumimoji="1" lang="en-US" altLang="ja-JP" sz="1200" dirty="0" err="1" smtClean="0">
                <a:solidFill>
                  <a:prstClr val="black"/>
                </a:solidFill>
                <a:latin typeface="Arial" charset="0"/>
              </a:rPr>
              <a:t>Nishimori</a:t>
            </a:r>
            <a:r>
              <a:rPr kumimoji="1" lang="en-US" altLang="ja-JP" sz="1200" dirty="0" smtClean="0">
                <a:solidFill>
                  <a:prstClr val="black"/>
                </a:solidFill>
                <a:latin typeface="Arial" charset="0"/>
              </a:rPr>
              <a:t>-san’s talk, FLS2012.</a:t>
            </a:r>
            <a:endParaRPr kumimoji="1" lang="ja-JP" altLang="en-US" sz="1200" dirty="0">
              <a:solidFill>
                <a:prstClr val="black"/>
              </a:solidFill>
              <a:latin typeface="Arial" charset="0"/>
            </a:endParaRPr>
          </a:p>
        </p:txBody>
      </p:sp>
      <p:sp>
        <p:nvSpPr>
          <p:cNvPr id="14" name="日付プレースホルダ 3"/>
          <p:cNvSpPr>
            <a:spLocks noGrp="1"/>
          </p:cNvSpPr>
          <p:nvPr>
            <p:ph type="dt" sz="half" idx="10"/>
          </p:nvPr>
        </p:nvSpPr>
        <p:spPr>
          <a:xfrm>
            <a:off x="2491581" y="6591697"/>
            <a:ext cx="1648371" cy="293687"/>
          </a:xfrm>
        </p:spPr>
        <p:txBody>
          <a:bodyPr/>
          <a:lstStyle/>
          <a:p>
            <a:pPr>
              <a:defRPr/>
            </a:pPr>
            <a:r>
              <a:rPr lang="en-US" altLang="ja-JP" smtClean="0"/>
              <a:t>Tsukasa Miyajima et.al.</a:t>
            </a:r>
            <a:endParaRPr lang="en-US" altLang="ja-JP" dirty="0"/>
          </a:p>
        </p:txBody>
      </p:sp>
      <p:sp>
        <p:nvSpPr>
          <p:cNvPr id="15" name="フッター プレースホルダ 4"/>
          <p:cNvSpPr>
            <a:spLocks noGrp="1"/>
          </p:cNvSpPr>
          <p:nvPr>
            <p:ph type="ftr" sz="quarter" idx="11"/>
          </p:nvPr>
        </p:nvSpPr>
        <p:spPr>
          <a:xfrm>
            <a:off x="4283968" y="6597352"/>
            <a:ext cx="3096344" cy="288032"/>
          </a:xfrm>
        </p:spPr>
        <p:txBody>
          <a:bodyPr/>
          <a:lstStyle/>
          <a:p>
            <a:pPr>
              <a:defRPr/>
            </a:pPr>
            <a:r>
              <a:rPr lang="en-US" altLang="ja-JP" dirty="0" smtClean="0"/>
              <a:t>FLS2012, March 5-9, 2012</a:t>
            </a:r>
            <a:endParaRPr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29358" y="0"/>
            <a:ext cx="8229600" cy="706438"/>
          </a:xfrm>
        </p:spPr>
        <p:txBody>
          <a:bodyPr/>
          <a:lstStyle/>
          <a:p>
            <a:pPr eaLnBrk="1" hangingPunct="1"/>
            <a:r>
              <a:rPr lang="en-US" altLang="ja-JP" sz="3600" smtClean="0"/>
              <a:t>Summary and Outlook</a:t>
            </a:r>
            <a:endParaRPr lang="ja-JP" altLang="en-US" sz="3600" smtClean="0"/>
          </a:p>
        </p:txBody>
      </p:sp>
      <p:sp>
        <p:nvSpPr>
          <p:cNvPr id="30723" name="Rectangle 3"/>
          <p:cNvSpPr>
            <a:spLocks noGrp="1" noChangeArrowheads="1"/>
          </p:cNvSpPr>
          <p:nvPr>
            <p:ph type="body" idx="1"/>
          </p:nvPr>
        </p:nvSpPr>
        <p:spPr>
          <a:xfrm>
            <a:off x="0" y="1089025"/>
            <a:ext cx="9144000" cy="5086350"/>
          </a:xfrm>
        </p:spPr>
        <p:txBody>
          <a:bodyPr/>
          <a:lstStyle/>
          <a:p>
            <a:pPr eaLnBrk="1" hangingPunct="1">
              <a:buClr>
                <a:schemeClr val="accent2"/>
              </a:buClr>
              <a:buFont typeface="Wingdings" pitchFamily="2" charset="2"/>
              <a:buChar char="l"/>
            </a:pPr>
            <a:r>
              <a:rPr lang="en-US" altLang="ja-JP" sz="2000" smtClean="0"/>
              <a:t>JAEA 500kV </a:t>
            </a:r>
            <a:r>
              <a:rPr lang="en-US" altLang="ja-JP" sz="2000" smtClean="0"/>
              <a:t>gun status</a:t>
            </a:r>
          </a:p>
          <a:p>
            <a:pPr lvl="1" eaLnBrk="1" hangingPunct="1">
              <a:buClr>
                <a:schemeClr val="accent2"/>
              </a:buClr>
              <a:buFont typeface="Wingdings" pitchFamily="2" charset="2"/>
              <a:buChar char="l"/>
            </a:pPr>
            <a:r>
              <a:rPr lang="en-US" altLang="ja-JP" sz="2000" smtClean="0"/>
              <a:t>Scheduled to be installed by Oct. 2012</a:t>
            </a:r>
          </a:p>
          <a:p>
            <a:pPr lvl="1" eaLnBrk="1" hangingPunct="1">
              <a:buClr>
                <a:schemeClr val="accent2"/>
              </a:buClr>
              <a:buFont typeface="Wingdings" pitchFamily="2" charset="2"/>
              <a:buChar char="ü"/>
            </a:pPr>
            <a:r>
              <a:rPr lang="en-US" altLang="ja-JP" sz="2000" smtClean="0"/>
              <a:t>HV test with a stem electrode: 510kV (500kV) for 8 hours without any discharge after removal of FE site by current conditioning for 50 hours</a:t>
            </a:r>
          </a:p>
          <a:p>
            <a:pPr lvl="1" eaLnBrk="1" hangingPunct="1">
              <a:buClr>
                <a:schemeClr val="accent2"/>
              </a:buClr>
              <a:buFont typeface="Wingdings" pitchFamily="2" charset="2"/>
              <a:buChar char="ü"/>
            </a:pPr>
            <a:r>
              <a:rPr lang="en-US" altLang="ja-JP" sz="2000" smtClean="0"/>
              <a:t>HV test with a cathode electrode: 440kV (430kV) for 8 hours without any discharge. FE site cannot be removed by current conditioning so far. </a:t>
            </a:r>
          </a:p>
          <a:p>
            <a:pPr lvl="1" eaLnBrk="1" hangingPunct="1">
              <a:buClr>
                <a:schemeClr val="accent2"/>
              </a:buClr>
              <a:buFont typeface="Wingdings" pitchFamily="2" charset="2"/>
              <a:buChar char="ü"/>
            </a:pPr>
            <a:r>
              <a:rPr lang="en-US" altLang="ja-JP" sz="2000" smtClean="0"/>
              <a:t>Vacuum: 8x10</a:t>
            </a:r>
            <a:r>
              <a:rPr lang="en-US" altLang="ja-JP" sz="2000" baseline="30000" smtClean="0"/>
              <a:t>-10</a:t>
            </a:r>
            <a:r>
              <a:rPr lang="en-US" altLang="ja-JP" sz="2000" smtClean="0"/>
              <a:t> [Pa] N</a:t>
            </a:r>
            <a:r>
              <a:rPr lang="en-US" altLang="ja-JP" sz="2000" baseline="-25000" smtClean="0"/>
              <a:t>2</a:t>
            </a:r>
            <a:r>
              <a:rPr lang="en-US" altLang="ja-JP" sz="2000" smtClean="0"/>
              <a:t> equivalent in HV chamber with HV on</a:t>
            </a:r>
          </a:p>
          <a:p>
            <a:pPr lvl="1" eaLnBrk="1" hangingPunct="1">
              <a:buClr>
                <a:schemeClr val="accent2"/>
              </a:buClr>
              <a:buFont typeface="Wingdings" pitchFamily="2" charset="2"/>
              <a:buChar char="ü"/>
            </a:pPr>
            <a:r>
              <a:rPr lang="en-US" altLang="ja-JP" sz="2000" smtClean="0"/>
              <a:t>Beam generation at 300kV</a:t>
            </a:r>
            <a:endParaRPr lang="ja-JP" altLang="en-US" sz="2000" smtClean="0"/>
          </a:p>
          <a:p>
            <a:pPr eaLnBrk="1" hangingPunct="1">
              <a:buClr>
                <a:schemeClr val="accent2"/>
              </a:buClr>
              <a:buFont typeface="Wingdings" pitchFamily="2" charset="2"/>
              <a:buChar char="l"/>
            </a:pPr>
            <a:r>
              <a:rPr lang="en-US" altLang="ja-JP" sz="2000" smtClean="0"/>
              <a:t>Outlook</a:t>
            </a:r>
            <a:endParaRPr lang="ja-JP" altLang="en-US" sz="2000" smtClean="0"/>
          </a:p>
          <a:p>
            <a:pPr lvl="1" eaLnBrk="1" hangingPunct="1">
              <a:buClr>
                <a:srgbClr val="C0504D"/>
              </a:buClr>
              <a:buFont typeface="Wingdings" pitchFamily="2" charset="2"/>
              <a:buChar char="l"/>
            </a:pPr>
            <a:r>
              <a:rPr lang="en-US" altLang="ja-JP" sz="2000" smtClean="0">
                <a:solidFill>
                  <a:srgbClr val="000000"/>
                </a:solidFill>
              </a:rPr>
              <a:t>Repeated wiping with NEG reactivation might be a solution to 500kV</a:t>
            </a:r>
          </a:p>
          <a:p>
            <a:pPr lvl="1" eaLnBrk="1" hangingPunct="1">
              <a:buClr>
                <a:srgbClr val="C0504D"/>
              </a:buClr>
              <a:buFont typeface="Wingdings" pitchFamily="2" charset="2"/>
              <a:buChar char="l"/>
            </a:pPr>
            <a:r>
              <a:rPr lang="en-US" altLang="ja-JP" sz="2000" smtClean="0">
                <a:solidFill>
                  <a:srgbClr val="000000"/>
                </a:solidFill>
              </a:rPr>
              <a:t>Gas conditioning with monitoring HVPS current carefully</a:t>
            </a:r>
            <a:endParaRPr lang="en-US" altLang="ja-JP" sz="2000" smtClean="0">
              <a:sym typeface="Wingdings" pitchFamily="2" charset="2"/>
            </a:endParaRPr>
          </a:p>
          <a:p>
            <a:pPr lvl="1" eaLnBrk="1" hangingPunct="1">
              <a:buClr>
                <a:schemeClr val="accent2"/>
              </a:buClr>
              <a:buFont typeface="Wingdings" pitchFamily="2" charset="2"/>
              <a:buChar char="l"/>
            </a:pPr>
            <a:r>
              <a:rPr lang="en-US" altLang="ja-JP" sz="2000" smtClean="0">
                <a:sym typeface="Wingdings" pitchFamily="2" charset="2"/>
              </a:rPr>
              <a:t>Beam generation at &gt; 400kV</a:t>
            </a:r>
          </a:p>
          <a:p>
            <a:pPr lvl="1" eaLnBrk="1" hangingPunct="1">
              <a:buClr>
                <a:schemeClr val="accent2"/>
              </a:buClr>
              <a:buFontTx/>
              <a:buNone/>
            </a:pPr>
            <a:endParaRPr lang="ja-JP" altLang="en-US" sz="2000" smtClean="0"/>
          </a:p>
        </p:txBody>
      </p:sp>
      <p:sp>
        <p:nvSpPr>
          <p:cNvPr id="38916" name="日付プレースホルダ 3"/>
          <p:cNvSpPr>
            <a:spLocks noGrp="1"/>
          </p:cNvSpPr>
          <p:nvPr>
            <p:ph type="dt" sz="quarter" idx="10"/>
          </p:nvPr>
        </p:nvSpPr>
        <p:spPr>
          <a:xfrm>
            <a:off x="457200" y="6432559"/>
            <a:ext cx="2133600" cy="365125"/>
          </a:xfrm>
        </p:spPr>
        <p:txBody>
          <a:bodyPr/>
          <a:lstStyle/>
          <a:p>
            <a:pPr>
              <a:defRPr/>
            </a:pPr>
            <a:r>
              <a:rPr lang="de-DE" altLang="ja-JP" smtClean="0">
                <a:solidFill>
                  <a:prstClr val="black">
                    <a:tint val="75000"/>
                  </a:prstClr>
                </a:solidFill>
                <a:cs typeface="Calibri" pitchFamily="34" charset="0"/>
              </a:rPr>
              <a:t>09.05.2012</a:t>
            </a:r>
            <a:endParaRPr lang="en-US" altLang="ja-JP" dirty="0">
              <a:solidFill>
                <a:prstClr val="black">
                  <a:tint val="75000"/>
                </a:prstClr>
              </a:solidFill>
              <a:cs typeface="Calibri" pitchFamily="34" charset="0"/>
            </a:endParaRPr>
          </a:p>
        </p:txBody>
      </p:sp>
      <p:sp>
        <p:nvSpPr>
          <p:cNvPr id="38917" name="スライド番号プレースホルダ 4"/>
          <p:cNvSpPr>
            <a:spLocks noGrp="1"/>
          </p:cNvSpPr>
          <p:nvPr>
            <p:ph type="sldNum" sz="quarter" idx="12"/>
          </p:nvPr>
        </p:nvSpPr>
        <p:spPr>
          <a:xfrm>
            <a:off x="6553200" y="6432559"/>
            <a:ext cx="2133600" cy="365125"/>
          </a:xfrm>
        </p:spPr>
        <p:txBody>
          <a:bodyPr/>
          <a:lstStyle/>
          <a:p>
            <a:fld id="{F507D172-4DE6-463E-ADE8-6279352178AD}" type="slidenum">
              <a:rPr lang="en-US" altLang="ja-JP"/>
              <a:pPr/>
              <a:t>14</a:t>
            </a:fld>
            <a:endParaRPr lang="en-US" altLang="ja-JP"/>
          </a:p>
        </p:txBody>
      </p:sp>
      <p:sp>
        <p:nvSpPr>
          <p:cNvPr id="7" name="フッター プレースホルダ 5"/>
          <p:cNvSpPr>
            <a:spLocks noGrp="1"/>
          </p:cNvSpPr>
          <p:nvPr>
            <p:ph type="ftr" sz="quarter" idx="11"/>
          </p:nvPr>
        </p:nvSpPr>
        <p:spPr>
          <a:xfrm>
            <a:off x="5076056" y="6453336"/>
            <a:ext cx="3136900" cy="365125"/>
          </a:xfrm>
        </p:spPr>
        <p:txBody>
          <a:bodyPr/>
          <a:lstStyle/>
          <a:p>
            <a:pPr>
              <a:defRPr/>
            </a:pPr>
            <a:r>
              <a:rPr lang="en-US" altLang="ja-JP" dirty="0">
                <a:cs typeface="Calibri" pitchFamily="34" charset="0"/>
              </a:rPr>
              <a:t>N. </a:t>
            </a:r>
            <a:r>
              <a:rPr lang="en-US" altLang="ja-JP" dirty="0" err="1">
                <a:cs typeface="Calibri" pitchFamily="34" charset="0"/>
              </a:rPr>
              <a:t>Nishimori</a:t>
            </a:r>
            <a:r>
              <a:rPr lang="en-US" altLang="ja-JP" dirty="0">
                <a:cs typeface="Calibri" pitchFamily="34" charset="0"/>
              </a:rPr>
              <a:t>, Jefferson Lab, Newport News, VA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76672"/>
            <a:ext cx="8640960" cy="928124"/>
          </a:xfrm>
        </p:spPr>
        <p:txBody>
          <a:bodyPr/>
          <a:lstStyle/>
          <a:p>
            <a:r>
              <a:rPr lang="en-US" smtClean="0"/>
              <a:t>The goal is to develop a photoinjector with characteristics within the parameter envelope of an ERL for a lightsource</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solidFill>
                  <a:prstClr val="black">
                    <a:tint val="75000"/>
                  </a:prstClr>
                </a:solidFill>
              </a:rPr>
              <a:pPr/>
              <a:t>09.03.2012</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thorsten.kamps@helmholtz-berlin.de</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983A9C72-3E85-4B44-9CE0-0D1BAFA6AAC0}" type="slidenum">
              <a:rPr lang="en-US" smtClean="0">
                <a:solidFill>
                  <a:prstClr val="black">
                    <a:tint val="75000"/>
                  </a:prstClr>
                </a:solidFill>
              </a:rPr>
              <a:pPr/>
              <a:t>15</a:t>
            </a:fld>
            <a:endParaRPr lang="en-US">
              <a:solidFill>
                <a:prstClr val="black">
                  <a:tint val="75000"/>
                </a:prstClr>
              </a:solidFill>
            </a:endParaRPr>
          </a:p>
        </p:txBody>
      </p:sp>
      <p:sp>
        <p:nvSpPr>
          <p:cNvPr id="7" name="Inhaltsplatzhalter 2"/>
          <p:cNvSpPr>
            <a:spLocks noGrp="1"/>
          </p:cNvSpPr>
          <p:nvPr>
            <p:ph idx="1"/>
          </p:nvPr>
        </p:nvSpPr>
        <p:spPr>
          <a:xfrm>
            <a:off x="251520" y="1484784"/>
            <a:ext cx="2736304" cy="4968552"/>
          </a:xfrm>
        </p:spPr>
        <p:txBody>
          <a:bodyPr>
            <a:noAutofit/>
          </a:bodyPr>
          <a:lstStyle/>
          <a:p>
            <a:pPr marL="0" indent="0">
              <a:buNone/>
            </a:pPr>
            <a:r>
              <a:rPr lang="en-US" sz="1700" b="1" u="sng" smtClean="0">
                <a:solidFill>
                  <a:schemeClr val="accent1"/>
                </a:solidFill>
              </a:rPr>
              <a:t>Gun0</a:t>
            </a:r>
          </a:p>
          <a:p>
            <a:pPr marL="0" lvl="1" indent="0">
              <a:buNone/>
            </a:pPr>
            <a:r>
              <a:rPr lang="en-US" sz="1700" b="1" smtClean="0">
                <a:solidFill>
                  <a:schemeClr val="accent1"/>
                </a:solidFill>
              </a:rPr>
              <a:t>Succesful run with a SRF gun with SC Pb cathode. </a:t>
            </a:r>
          </a:p>
          <a:p>
            <a:pPr marL="0" lvl="1" indent="0">
              <a:buNone/>
            </a:pPr>
            <a:r>
              <a:rPr lang="en-US" sz="1700" b="1" smtClean="0">
                <a:solidFill>
                  <a:schemeClr val="accent1"/>
                </a:solidFill>
              </a:rPr>
              <a:t>First beam in April 2011.</a:t>
            </a:r>
          </a:p>
          <a:p>
            <a:pPr marL="0" lvl="1" indent="0">
              <a:buNone/>
            </a:pPr>
            <a:r>
              <a:rPr lang="en-US" sz="1700" b="1" smtClean="0">
                <a:solidFill>
                  <a:schemeClr val="accent1"/>
                </a:solidFill>
              </a:rPr>
              <a:t>New cavity with cathode plug and improved Pb coating procedure showed gradient of 54 MV/m. </a:t>
            </a:r>
            <a:endParaRPr lang="en-US" sz="1700" b="1" u="sng" smtClean="0">
              <a:solidFill>
                <a:schemeClr val="accent3"/>
              </a:solidFill>
            </a:endParaRPr>
          </a:p>
          <a:p>
            <a:pPr marL="0" indent="0">
              <a:buNone/>
            </a:pPr>
            <a:r>
              <a:rPr lang="en-US" sz="1700" b="1" u="sng" smtClean="0">
                <a:solidFill>
                  <a:schemeClr val="accent3"/>
                </a:solidFill>
              </a:rPr>
              <a:t>Gun1</a:t>
            </a:r>
          </a:p>
          <a:p>
            <a:pPr marL="0" lvl="1" indent="0">
              <a:buNone/>
            </a:pPr>
            <a:r>
              <a:rPr lang="en-US" sz="1700" b="1" smtClean="0">
                <a:solidFill>
                  <a:schemeClr val="accent3"/>
                </a:solidFill>
              </a:rPr>
              <a:t>Setup of cathode preparation lab.</a:t>
            </a:r>
          </a:p>
          <a:p>
            <a:pPr marL="0" lvl="1" indent="0">
              <a:buNone/>
            </a:pPr>
            <a:r>
              <a:rPr lang="en-US" sz="1700" b="1" smtClean="0">
                <a:solidFill>
                  <a:schemeClr val="accent3"/>
                </a:solidFill>
              </a:rPr>
              <a:t>Kick off cryomodule design.</a:t>
            </a:r>
          </a:p>
          <a:p>
            <a:pPr marL="0" lvl="1" indent="0">
              <a:buNone/>
            </a:pPr>
            <a:r>
              <a:rPr lang="en-US" sz="1700" b="1" smtClean="0">
                <a:solidFill>
                  <a:schemeClr val="accent3"/>
                </a:solidFill>
              </a:rPr>
              <a:t>Iterate on gun cavity.</a:t>
            </a:r>
          </a:p>
          <a:p>
            <a:pPr marL="0" lvl="1" indent="0">
              <a:buNone/>
            </a:pPr>
            <a:r>
              <a:rPr lang="en-US" sz="1700" b="1" smtClean="0">
                <a:solidFill>
                  <a:schemeClr val="accent3"/>
                </a:solidFill>
              </a:rPr>
              <a:t>Test and improve cathode plug.</a:t>
            </a:r>
          </a:p>
          <a:p>
            <a:pPr marL="0" lvl="1" indent="0">
              <a:buNone/>
            </a:pPr>
            <a:r>
              <a:rPr lang="en-US" sz="1700" b="1" smtClean="0">
                <a:solidFill>
                  <a:schemeClr val="accent3"/>
                </a:solidFill>
              </a:rPr>
              <a:t>Start planning setup of Gunlab.</a:t>
            </a:r>
            <a:endParaRPr lang="en-US" sz="1700" b="1">
              <a:solidFill>
                <a:schemeClr val="accent3"/>
              </a:solidFill>
            </a:endParaRPr>
          </a:p>
        </p:txBody>
      </p:sp>
      <p:pic>
        <p:nvPicPr>
          <p:cNvPr id="8" name="Picture 2"/>
          <p:cNvPicPr>
            <a:picLocks noChangeAspect="1" noChangeArrowheads="1"/>
          </p:cNvPicPr>
          <p:nvPr/>
        </p:nvPicPr>
        <p:blipFill>
          <a:blip r:embed="rId2" cstate="print"/>
          <a:srcRect/>
          <a:stretch>
            <a:fillRect/>
          </a:stretch>
        </p:blipFill>
        <p:spPr bwMode="auto">
          <a:xfrm>
            <a:off x="5614188" y="1556792"/>
            <a:ext cx="3134276" cy="4680520"/>
          </a:xfrm>
          <a:prstGeom prst="rect">
            <a:avLst/>
          </a:prstGeom>
          <a:noFill/>
          <a:ln w="9525">
            <a:noFill/>
            <a:miter lim="800000"/>
            <a:headEnd/>
            <a:tailEnd/>
          </a:ln>
          <a:effectLst>
            <a:outerShdw blurRad="50800" dist="38100" dir="8100000" algn="tr" rotWithShape="0">
              <a:prstClr val="black">
                <a:alpha val="40000"/>
              </a:prstClr>
            </a:outerShdw>
          </a:effectLst>
        </p:spPr>
      </p:pic>
      <p:grpSp>
        <p:nvGrpSpPr>
          <p:cNvPr id="3" name="Gruppieren 8"/>
          <p:cNvGrpSpPr/>
          <p:nvPr/>
        </p:nvGrpSpPr>
        <p:grpSpPr>
          <a:xfrm>
            <a:off x="3059832" y="1484784"/>
            <a:ext cx="2304256" cy="3384376"/>
            <a:chOff x="5284387" y="1268760"/>
            <a:chExt cx="3320061" cy="5328592"/>
          </a:xfrm>
        </p:grpSpPr>
        <p:sp>
          <p:nvSpPr>
            <p:cNvPr id="10" name="Rechteck 9"/>
            <p:cNvSpPr/>
            <p:nvPr/>
          </p:nvSpPr>
          <p:spPr>
            <a:xfrm>
              <a:off x="5292080" y="1268760"/>
              <a:ext cx="3312368" cy="5328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uppieren 6"/>
            <p:cNvGrpSpPr/>
            <p:nvPr/>
          </p:nvGrpSpPr>
          <p:grpSpPr>
            <a:xfrm>
              <a:off x="5284387" y="1340768"/>
              <a:ext cx="3320061" cy="5256584"/>
              <a:chOff x="5284387" y="1340768"/>
              <a:chExt cx="3320061" cy="5256584"/>
            </a:xfrm>
            <a:solidFill>
              <a:schemeClr val="bg1">
                <a:alpha val="79000"/>
              </a:schemeClr>
            </a:solidFill>
          </p:grpSpPr>
          <p:pic>
            <p:nvPicPr>
              <p:cNvPr id="12" name="Picture 2"/>
              <p:cNvPicPr>
                <a:picLocks noChangeAspect="1" noChangeArrowheads="1"/>
              </p:cNvPicPr>
              <p:nvPr/>
            </p:nvPicPr>
            <p:blipFill>
              <a:blip r:embed="rId3" cstate="print"/>
              <a:srcRect/>
              <a:stretch>
                <a:fillRect/>
              </a:stretch>
            </p:blipFill>
            <p:spPr bwMode="auto">
              <a:xfrm>
                <a:off x="5284387" y="1340768"/>
                <a:ext cx="3320061" cy="2664296"/>
              </a:xfrm>
              <a:prstGeom prst="rect">
                <a:avLst/>
              </a:prstGeom>
              <a:grp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5292080" y="4005064"/>
                <a:ext cx="3054701" cy="2592288"/>
              </a:xfrm>
              <a:prstGeom prst="rect">
                <a:avLst/>
              </a:prstGeom>
              <a:grpFill/>
              <a:ln w="9525">
                <a:noFill/>
                <a:miter lim="800000"/>
                <a:headEnd/>
                <a:tailEnd/>
              </a:ln>
            </p:spPr>
          </p:pic>
        </p:grpSp>
      </p:grpSp>
      <p:pic>
        <p:nvPicPr>
          <p:cNvPr id="14" name="Picture 2"/>
          <p:cNvPicPr>
            <a:picLocks noChangeAspect="1" noChangeArrowheads="1"/>
          </p:cNvPicPr>
          <p:nvPr/>
        </p:nvPicPr>
        <p:blipFill>
          <a:blip r:embed="rId5" cstate="print"/>
          <a:srcRect/>
          <a:stretch>
            <a:fillRect/>
          </a:stretch>
        </p:blipFill>
        <p:spPr bwMode="auto">
          <a:xfrm>
            <a:off x="3059832" y="5085184"/>
            <a:ext cx="965047" cy="1296144"/>
          </a:xfrm>
          <a:prstGeom prst="rect">
            <a:avLst/>
          </a:prstGeom>
          <a:noFill/>
          <a:ln w="9525">
            <a:noFill/>
            <a:miter lim="800000"/>
            <a:headEnd/>
            <a:tailEnd/>
          </a:ln>
        </p:spPr>
      </p:pic>
      <p:grpSp>
        <p:nvGrpSpPr>
          <p:cNvPr id="11" name="Gruppieren 14"/>
          <p:cNvGrpSpPr/>
          <p:nvPr/>
        </p:nvGrpSpPr>
        <p:grpSpPr>
          <a:xfrm>
            <a:off x="4139952" y="5085184"/>
            <a:ext cx="2132699" cy="1512168"/>
            <a:chOff x="4355976" y="4221088"/>
            <a:chExt cx="3240360" cy="2346591"/>
          </a:xfrm>
        </p:grpSpPr>
        <p:grpSp>
          <p:nvGrpSpPr>
            <p:cNvPr id="15" name="Gruppieren 16"/>
            <p:cNvGrpSpPr/>
            <p:nvPr/>
          </p:nvGrpSpPr>
          <p:grpSpPr>
            <a:xfrm>
              <a:off x="4355976" y="4221088"/>
              <a:ext cx="3240360" cy="2346591"/>
              <a:chOff x="3995936" y="4077072"/>
              <a:chExt cx="3240360" cy="2346591"/>
            </a:xfrm>
          </p:grpSpPr>
          <p:pic>
            <p:nvPicPr>
              <p:cNvPr id="18" name="Picture 7"/>
              <p:cNvPicPr>
                <a:picLocks noChangeAspect="1" noChangeArrowheads="1"/>
              </p:cNvPicPr>
              <p:nvPr/>
            </p:nvPicPr>
            <p:blipFill>
              <a:blip r:embed="rId6" cstate="print"/>
              <a:srcRect/>
              <a:stretch>
                <a:fillRect/>
              </a:stretch>
            </p:blipFill>
            <p:spPr bwMode="auto">
              <a:xfrm>
                <a:off x="3995936" y="4077072"/>
                <a:ext cx="3240360" cy="2346591"/>
              </a:xfrm>
              <a:prstGeom prst="rect">
                <a:avLst/>
              </a:prstGeom>
              <a:noFill/>
              <a:ln w="9525">
                <a:noFill/>
                <a:miter lim="800000"/>
                <a:headEnd/>
                <a:tailEnd/>
              </a:ln>
            </p:spPr>
          </p:pic>
          <p:sp>
            <p:nvSpPr>
              <p:cNvPr id="19" name="Ellipse 18"/>
              <p:cNvSpPr/>
              <p:nvPr/>
            </p:nvSpPr>
            <p:spPr>
              <a:xfrm>
                <a:off x="5076056" y="4581128"/>
                <a:ext cx="1368152" cy="86409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Textfeld 16"/>
            <p:cNvSpPr txBox="1"/>
            <p:nvPr/>
          </p:nvSpPr>
          <p:spPr>
            <a:xfrm>
              <a:off x="7020272" y="5590982"/>
              <a:ext cx="280675" cy="477610"/>
            </a:xfrm>
            <a:prstGeom prst="rect">
              <a:avLst/>
            </a:prstGeom>
            <a:solidFill>
              <a:schemeClr val="bg1"/>
            </a:solidFill>
          </p:spPr>
          <p:txBody>
            <a:bodyPr wrap="none" rtlCol="0">
              <a:spAutoFit/>
            </a:bodyPr>
            <a:lstStyle/>
            <a:p>
              <a:endParaRPr lang="en-US" sz="1400" b="1">
                <a:solidFill>
                  <a:srgbClr val="1F497D"/>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Session on electron sources </a:t>
            </a:r>
            <a:br>
              <a:rPr lang="en-US" smtClean="0"/>
            </a:br>
            <a:r>
              <a:rPr lang="en-US" smtClean="0"/>
              <a:t>for ultra-fast electron diffraction</a:t>
            </a:r>
            <a:endParaRPr lang="en-US"/>
          </a:p>
        </p:txBody>
      </p:sp>
      <p:sp>
        <p:nvSpPr>
          <p:cNvPr id="3" name="Inhaltsplatzhalter 2"/>
          <p:cNvSpPr>
            <a:spLocks noGrp="1"/>
          </p:cNvSpPr>
          <p:nvPr>
            <p:ph idx="1"/>
          </p:nvPr>
        </p:nvSpPr>
        <p:spPr/>
        <p:txBody>
          <a:bodyPr>
            <a:normAutofit/>
          </a:bodyPr>
          <a:lstStyle/>
          <a:p>
            <a:r>
              <a:rPr lang="en-US" sz="2600" smtClean="0"/>
              <a:t>Pietro Musumeci (UCLA): RF photoinjector based FRED: “Poor man’s X-FEL”, a new technique for ultrafast structural dynamics with sub-100 fs temporal resolution, single shot capability.</a:t>
            </a:r>
          </a:p>
          <a:p>
            <a:r>
              <a:rPr lang="en-US" sz="2600" smtClean="0"/>
              <a:t>Allows to study Irreversible ultrafast transformations with different samples (thickness, gas phase, etc.). Great opportunity for cross-fertilization on advanced longitudinal beam diagnostics, like sub-pC charge detection and sub-50 nm beam emittance measurements.</a:t>
            </a:r>
          </a:p>
          <a:p>
            <a:r>
              <a:rPr lang="en-US" sz="2600" smtClean="0"/>
              <a:t>Cathode research: Surface plasmon assisted photoemission in RF photoinjectors.</a:t>
            </a:r>
          </a:p>
        </p:txBody>
      </p:sp>
      <p:sp>
        <p:nvSpPr>
          <p:cNvPr id="4" name="Datumsplatzhalter 3"/>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solidFill>
                  <a:prstClr val="black">
                    <a:tint val="75000"/>
                  </a:prstClr>
                </a:solidFill>
              </a:rPr>
              <a:pPr/>
              <a:t>16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Session on electron sources </a:t>
            </a:r>
            <a:br>
              <a:rPr lang="en-US" smtClean="0"/>
            </a:br>
            <a:r>
              <a:rPr lang="en-US" smtClean="0"/>
              <a:t>for ultra-fast electron diffraction</a:t>
            </a:r>
            <a:endParaRPr lang="en-US"/>
          </a:p>
        </p:txBody>
      </p:sp>
      <p:sp>
        <p:nvSpPr>
          <p:cNvPr id="3" name="Inhaltsplatzhalter 2"/>
          <p:cNvSpPr>
            <a:spLocks noGrp="1"/>
          </p:cNvSpPr>
          <p:nvPr>
            <p:ph idx="1"/>
          </p:nvPr>
        </p:nvSpPr>
        <p:spPr/>
        <p:txBody>
          <a:bodyPr>
            <a:normAutofit fontScale="92500" lnSpcReduction="10000"/>
          </a:bodyPr>
          <a:lstStyle/>
          <a:p>
            <a:pPr marL="304800" indent="-304800">
              <a:spcBef>
                <a:spcPct val="0"/>
              </a:spcBef>
              <a:buNone/>
            </a:pPr>
            <a:r>
              <a:rPr lang="en-US" smtClean="0"/>
              <a:t>Bas van der Geer (Pulsar/U Eindhoven): Laser-cooled sources</a:t>
            </a:r>
          </a:p>
          <a:p>
            <a:pPr marL="304800" indent="-304800"/>
            <a:r>
              <a:rPr lang="en-US" smtClean="0"/>
              <a:t>Very promising new development</a:t>
            </a:r>
          </a:p>
          <a:p>
            <a:pPr marL="304800" indent="-304800"/>
            <a:r>
              <a:rPr lang="en-US" smtClean="0"/>
              <a:t>Experimental results match (GPT) predictions</a:t>
            </a:r>
          </a:p>
          <a:p>
            <a:pPr marL="304800" indent="-304800"/>
            <a:r>
              <a:rPr lang="en-US" smtClean="0"/>
              <a:t>Bright future</a:t>
            </a:r>
          </a:p>
          <a:p>
            <a:pPr marL="304800" indent="-304800">
              <a:buNone/>
            </a:pPr>
            <a:r>
              <a:rPr lang="en-US" smtClean="0"/>
              <a:t>Higher brightness</a:t>
            </a:r>
          </a:p>
          <a:p>
            <a:pPr marL="304800" indent="-304800"/>
            <a:r>
              <a:rPr lang="en-US" smtClean="0"/>
              <a:t>Requires new simulation techniques</a:t>
            </a:r>
            <a:br>
              <a:rPr lang="en-US" smtClean="0"/>
            </a:br>
            <a:r>
              <a:rPr lang="en-US" smtClean="0"/>
              <a:t>for the calculation of all pair-wise Coulomb interactions</a:t>
            </a:r>
          </a:p>
          <a:p>
            <a:pPr marL="304800" indent="-304800"/>
            <a:r>
              <a:rPr lang="en-US" smtClean="0"/>
              <a:t>Such as implemented in GPT where we can now track &gt;1M particles including all pair-wise interactions</a:t>
            </a:r>
          </a:p>
          <a:p>
            <a:pPr marL="304800" indent="-304800"/>
            <a:r>
              <a:rPr lang="en-US" smtClean="0"/>
              <a:t>Produces phase-space distributions with divergent rms values</a:t>
            </a:r>
          </a:p>
          <a:p>
            <a:endParaRPr lang="en-US"/>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639762"/>
          </a:xfrm>
        </p:spPr>
        <p:txBody>
          <a:bodyPr/>
          <a:lstStyle/>
          <a:p>
            <a:r>
              <a:rPr lang="en-US" sz="1800" smtClean="0"/>
              <a:t>Kathy Harky (ANL) </a:t>
            </a:r>
            <a:br>
              <a:rPr lang="en-US" sz="1800" smtClean="0"/>
            </a:br>
            <a:r>
              <a:rPr lang="en-US" sz="1800" smtClean="0"/>
              <a:t>Ultra-bright Designer Photocathodes</a:t>
            </a:r>
            <a:endParaRPr lang="en-US" sz="1800" dirty="0"/>
          </a:p>
        </p:txBody>
      </p:sp>
      <p:sp>
        <p:nvSpPr>
          <p:cNvPr id="3" name="Content Placeholder 2"/>
          <p:cNvSpPr>
            <a:spLocks noGrp="1"/>
          </p:cNvSpPr>
          <p:nvPr>
            <p:ph idx="1"/>
          </p:nvPr>
        </p:nvSpPr>
        <p:spPr>
          <a:xfrm>
            <a:off x="457200" y="990600"/>
            <a:ext cx="8305800" cy="5181600"/>
          </a:xfrm>
        </p:spPr>
        <p:txBody>
          <a:bodyPr/>
          <a:lstStyle/>
          <a:p>
            <a:pPr>
              <a:buFont typeface="Arial" pitchFamily="34" charset="0"/>
              <a:buChar char="•"/>
            </a:pPr>
            <a:r>
              <a:rPr lang="en-US" sz="2000" dirty="0"/>
              <a:t>Ultra-bright photocathodes are </a:t>
            </a:r>
            <a:r>
              <a:rPr lang="en-US" sz="2000" dirty="0" smtClean="0"/>
              <a:t>a key technology for </a:t>
            </a:r>
            <a:r>
              <a:rPr lang="en-US" sz="2000" dirty="0"/>
              <a:t>the development of future light sources</a:t>
            </a:r>
            <a:r>
              <a:rPr lang="en-US" sz="2000" dirty="0" smtClean="0"/>
              <a:t>.</a:t>
            </a:r>
          </a:p>
          <a:p>
            <a:pPr>
              <a:spcBef>
                <a:spcPts val="600"/>
              </a:spcBef>
              <a:spcAft>
                <a:spcPts val="0"/>
              </a:spcAft>
              <a:buFont typeface="Arial" pitchFamily="34" charset="0"/>
              <a:buChar char="•"/>
            </a:pPr>
            <a:r>
              <a:rPr lang="en-US" sz="2000" dirty="0" smtClean="0"/>
              <a:t>Two approaches are applicable, depending on time-frame:</a:t>
            </a:r>
          </a:p>
          <a:p>
            <a:pPr lvl="1">
              <a:buFont typeface="Arial" pitchFamily="34" charset="0"/>
              <a:buChar char="•"/>
            </a:pPr>
            <a:r>
              <a:rPr lang="en-US" sz="2000" b="1" dirty="0" smtClean="0">
                <a:solidFill>
                  <a:srgbClr val="1F497D"/>
                </a:solidFill>
              </a:rPr>
              <a:t>Near-term</a:t>
            </a:r>
            <a:r>
              <a:rPr lang="en-US" sz="2000" dirty="0" smtClean="0"/>
              <a:t>: Optimize </a:t>
            </a:r>
            <a:r>
              <a:rPr lang="en-US" sz="2000" dirty="0"/>
              <a:t>the synthesis and performance of long-known photocathodes such as Cs</a:t>
            </a:r>
            <a:r>
              <a:rPr lang="en-US" sz="2000" baseline="-25000" dirty="0"/>
              <a:t>2</a:t>
            </a:r>
            <a:r>
              <a:rPr lang="en-US" sz="2000" dirty="0"/>
              <a:t>Te, </a:t>
            </a:r>
            <a:r>
              <a:rPr lang="en-US" sz="2000" dirty="0" err="1" smtClean="0"/>
              <a:t>CsKSb</a:t>
            </a:r>
            <a:r>
              <a:rPr lang="en-US" sz="2000" dirty="0" smtClean="0"/>
              <a:t>, </a:t>
            </a:r>
            <a:r>
              <a:rPr lang="en-US" sz="2000" dirty="0" err="1" smtClean="0"/>
              <a:t>GaAs</a:t>
            </a:r>
            <a:r>
              <a:rPr lang="en-US" sz="2000" dirty="0" smtClean="0">
                <a:solidFill>
                  <a:schemeClr val="tx1"/>
                </a:solidFill>
              </a:rPr>
              <a:t> </a:t>
            </a:r>
            <a:r>
              <a:rPr lang="en-US" sz="2000" dirty="0" smtClean="0"/>
              <a:t>(ANL, </a:t>
            </a:r>
            <a:r>
              <a:rPr lang="en-US" sz="2000" dirty="0" err="1" smtClean="0"/>
              <a:t>ASTeC</a:t>
            </a:r>
            <a:r>
              <a:rPr lang="en-US" sz="2000" dirty="0" smtClean="0"/>
              <a:t>, BNL, HFZD, INFN, </a:t>
            </a:r>
            <a:r>
              <a:rPr lang="en-US" sz="2000" dirty="0" err="1" smtClean="0"/>
              <a:t>JLab</a:t>
            </a:r>
            <a:r>
              <a:rPr lang="en-US" sz="2000" dirty="0" smtClean="0"/>
              <a:t>, LBNL, PITZ, et al.)</a:t>
            </a:r>
          </a:p>
          <a:p>
            <a:pPr lvl="1">
              <a:buFont typeface="Arial" pitchFamily="34" charset="0"/>
              <a:buChar char="•"/>
            </a:pPr>
            <a:r>
              <a:rPr lang="en-US" sz="2000" b="1" dirty="0" smtClean="0">
                <a:solidFill>
                  <a:srgbClr val="1F497D"/>
                </a:solidFill>
              </a:rPr>
              <a:t>Mid-to-far-term</a:t>
            </a:r>
            <a:r>
              <a:rPr lang="en-US" sz="2000" dirty="0" smtClean="0"/>
              <a:t>: Explore novel </a:t>
            </a:r>
            <a:r>
              <a:rPr lang="en-US" sz="2000" dirty="0"/>
              <a:t>crystal </a:t>
            </a:r>
            <a:r>
              <a:rPr lang="en-US" sz="2000" dirty="0" smtClean="0"/>
              <a:t>systems numerically </a:t>
            </a:r>
            <a:r>
              <a:rPr lang="en-US" sz="2000" dirty="0"/>
              <a:t>and optimize ("design</a:t>
            </a:r>
            <a:r>
              <a:rPr lang="en-US" sz="2000" dirty="0" smtClean="0"/>
              <a:t>") their properties, or </a:t>
            </a:r>
            <a:r>
              <a:rPr lang="en-US" sz="2000" dirty="0" err="1" smtClean="0"/>
              <a:t>nano</a:t>
            </a:r>
            <a:r>
              <a:rPr lang="en-US" sz="2000" dirty="0" smtClean="0"/>
              <a:t>-engineer surfaces, or other novel idea (</a:t>
            </a:r>
            <a:r>
              <a:rPr lang="en-US" sz="2000" b="1" dirty="0" smtClean="0">
                <a:solidFill>
                  <a:srgbClr val="1F497D"/>
                </a:solidFill>
              </a:rPr>
              <a:t>ANL</a:t>
            </a:r>
            <a:r>
              <a:rPr lang="en-US" sz="2000" dirty="0" smtClean="0"/>
              <a:t>, </a:t>
            </a:r>
            <a:r>
              <a:rPr lang="en-US" sz="2000" dirty="0" err="1" smtClean="0"/>
              <a:t>ASTeC</a:t>
            </a:r>
            <a:r>
              <a:rPr lang="en-US" sz="2000" dirty="0" smtClean="0"/>
              <a:t>, BNL, Eindhoven, </a:t>
            </a:r>
            <a:r>
              <a:rPr lang="en-US" sz="2000" dirty="0" err="1" smtClean="0"/>
              <a:t>Jlab</a:t>
            </a:r>
            <a:r>
              <a:rPr lang="en-US" sz="2000" dirty="0" smtClean="0"/>
              <a:t>, LBNL, SLAC, UCLA, Vanderbilt, et al.). </a:t>
            </a:r>
          </a:p>
          <a:p>
            <a:pPr>
              <a:spcBef>
                <a:spcPts val="600"/>
              </a:spcBef>
              <a:spcAft>
                <a:spcPts val="0"/>
              </a:spcAft>
              <a:buFont typeface="Arial" pitchFamily="34" charset="0"/>
              <a:buChar char="•"/>
            </a:pPr>
            <a:r>
              <a:rPr lang="en-US" sz="2000" dirty="0" smtClean="0"/>
              <a:t>Properties to design or tune include:</a:t>
            </a:r>
          </a:p>
          <a:p>
            <a:pPr lvl="2">
              <a:buFont typeface="Arial" pitchFamily="34" charset="0"/>
              <a:buChar char="•"/>
            </a:pPr>
            <a:r>
              <a:rPr lang="en-US" sz="2000" dirty="0" err="1" smtClean="0"/>
              <a:t>Intrinisic</a:t>
            </a:r>
            <a:r>
              <a:rPr lang="en-US" sz="2000" dirty="0" smtClean="0"/>
              <a:t> </a:t>
            </a:r>
            <a:r>
              <a:rPr lang="en-US" sz="2000" dirty="0" err="1"/>
              <a:t>emittance</a:t>
            </a:r>
            <a:endParaRPr lang="en-US" sz="2000" dirty="0"/>
          </a:p>
          <a:p>
            <a:pPr lvl="2">
              <a:buFont typeface="Arial" pitchFamily="34" charset="0"/>
              <a:buChar char="•"/>
            </a:pPr>
            <a:r>
              <a:rPr lang="en-US" sz="2000" dirty="0" err="1"/>
              <a:t>Workfunction</a:t>
            </a:r>
            <a:endParaRPr lang="en-US" sz="2000" dirty="0"/>
          </a:p>
          <a:p>
            <a:pPr lvl="2">
              <a:buFont typeface="Arial" pitchFamily="34" charset="0"/>
              <a:buChar char="•"/>
            </a:pPr>
            <a:r>
              <a:rPr lang="en-US" sz="2000" dirty="0" smtClean="0"/>
              <a:t>QE</a:t>
            </a:r>
            <a:endParaRPr lang="en-US" sz="2000" dirty="0"/>
          </a:p>
          <a:p>
            <a:pPr lvl="2">
              <a:spcAft>
                <a:spcPts val="600"/>
              </a:spcAft>
              <a:buFont typeface="Arial" pitchFamily="34" charset="0"/>
              <a:buChar char="•"/>
            </a:pPr>
            <a:r>
              <a:rPr lang="en-US" sz="2000" dirty="0" smtClean="0"/>
              <a:t>Reliability</a:t>
            </a:r>
            <a:r>
              <a:rPr lang="en-US" sz="2000" dirty="0"/>
              <a:t>, </a:t>
            </a:r>
            <a:r>
              <a:rPr lang="en-US" sz="2000" dirty="0" smtClean="0"/>
              <a:t>robustness </a:t>
            </a:r>
            <a:r>
              <a:rPr lang="en-US" sz="2000" dirty="0"/>
              <a:t>(vacuum, </a:t>
            </a:r>
            <a:r>
              <a:rPr lang="en-US" sz="2000" dirty="0" smtClean="0"/>
              <a:t>E-field, field emission)</a:t>
            </a:r>
            <a:endParaRPr lang="en-US" sz="2000" dirty="0"/>
          </a:p>
          <a:p>
            <a:pPr lvl="1">
              <a:buFont typeface="Arial" pitchFamily="34" charset="0"/>
              <a:buChar char="•"/>
            </a:pPr>
            <a:endParaRPr lang="en-US" sz="2000" dirty="0" smtClean="0"/>
          </a:p>
        </p:txBody>
      </p:sp>
      <p:sp>
        <p:nvSpPr>
          <p:cNvPr id="5" name="Slide Number Placeholder 4"/>
          <p:cNvSpPr>
            <a:spLocks noGrp="1"/>
          </p:cNvSpPr>
          <p:nvPr>
            <p:ph type="sldNum" idx="12"/>
          </p:nvPr>
        </p:nvSpPr>
        <p:spPr>
          <a:xfrm>
            <a:off x="8610600" y="6489700"/>
            <a:ext cx="382588" cy="363538"/>
          </a:xfrm>
        </p:spPr>
        <p:txBody>
          <a:bodyPr/>
          <a:lstStyle/>
          <a:p>
            <a:pPr>
              <a:defRPr/>
            </a:pPr>
            <a:fld id="{8BEF8A23-637C-4328-8D14-04793484E2BE}" type="slidenum">
              <a:rPr lang="en-US"/>
              <a:pPr>
                <a:defRPr/>
              </a:pPr>
              <a:t>18</a:t>
            </a:fld>
            <a:endParaRPr lang="en-US"/>
          </a:p>
        </p:txBody>
      </p:sp>
      <p:sp>
        <p:nvSpPr>
          <p:cNvPr id="6" name="Rectangle 5"/>
          <p:cNvSpPr/>
          <p:nvPr/>
        </p:nvSpPr>
        <p:spPr>
          <a:xfrm>
            <a:off x="685800" y="6309320"/>
            <a:ext cx="4572000" cy="230832"/>
          </a:xfrm>
          <a:prstGeom prst="rect">
            <a:avLst/>
          </a:prstGeom>
        </p:spPr>
        <p:txBody>
          <a:bodyPr>
            <a:spAutoFit/>
          </a:bodyPr>
          <a:lstStyle/>
          <a:p>
            <a:pPr defTabSz="457200" fontAlgn="base">
              <a:spcBef>
                <a:spcPct val="0"/>
              </a:spcBef>
              <a:spcAft>
                <a:spcPct val="0"/>
              </a:spcAft>
              <a:buClr>
                <a:srgbClr val="000000"/>
              </a:buClr>
              <a:buSzPct val="100000"/>
              <a:buFont typeface="Times New Roman" pitchFamily="18" charset="0"/>
              <a:buNone/>
              <a:defRPr/>
            </a:pPr>
            <a:r>
              <a:rPr lang="en-US" sz="900" dirty="0">
                <a:solidFill>
                  <a:srgbClr val="000000"/>
                </a:solidFill>
              </a:rPr>
              <a:t>K. Harkay          Ultra-bright designer photocathodes          FLS2012   Mar 2012</a:t>
            </a:r>
          </a:p>
        </p:txBody>
      </p:sp>
      <p:sp>
        <p:nvSpPr>
          <p:cNvPr id="7" name="Datumsplatzhalter 6"/>
          <p:cNvSpPr>
            <a:spLocks noGrp="1"/>
          </p:cNvSpPr>
          <p:nvPr>
            <p:ph type="dt" idx="10"/>
          </p:nvPr>
        </p:nvSpPr>
        <p:spPr/>
        <p:txBody>
          <a:bodyPr/>
          <a:lstStyle/>
          <a:p>
            <a:pPr>
              <a:defRPr/>
            </a:pPr>
            <a:r>
              <a:rPr lang="de-DE" smtClean="0"/>
              <a:t>09.05.2012</a:t>
            </a:r>
            <a:endParaRPr lang="en-US"/>
          </a:p>
        </p:txBody>
      </p:sp>
    </p:spTree>
    <p:extLst>
      <p:ext uri="{BB962C8B-B14F-4D97-AF65-F5344CB8AC3E}">
        <p14:creationId xmlns:p14="http://schemas.microsoft.com/office/powerpoint/2010/main" xmlns="" val="3868956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idx="12"/>
          </p:nvPr>
        </p:nvSpPr>
        <p:spPr>
          <a:xfrm>
            <a:off x="8610600" y="6489700"/>
            <a:ext cx="382588" cy="363538"/>
          </a:xfrm>
        </p:spPr>
        <p:txBody>
          <a:bodyPr/>
          <a:lstStyle/>
          <a:p>
            <a:fld id="{37FC65B2-D3EB-4600-93ED-425570633611}" type="slidenum">
              <a:rPr lang="en-US"/>
              <a:pPr/>
              <a:t>19</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191" y="565150"/>
            <a:ext cx="4217987" cy="54546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172" name="Text Box 4"/>
          <p:cNvSpPr txBox="1">
            <a:spLocks noChangeArrowheads="1"/>
          </p:cNvSpPr>
          <p:nvPr/>
        </p:nvSpPr>
        <p:spPr bwMode="auto">
          <a:xfrm>
            <a:off x="228600" y="5981700"/>
            <a:ext cx="5181600"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40404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40404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40404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40404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404040"/>
                </a:solidFill>
                <a:latin typeface="Arial"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404040"/>
                </a:solidFill>
                <a:latin typeface="Arial"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404040"/>
                </a:solidFill>
                <a:latin typeface="Arial"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404040"/>
                </a:solidFill>
                <a:latin typeface="Arial"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404040"/>
                </a:solidFill>
                <a:latin typeface="Arial" charset="0"/>
                <a:ea typeface="DejaVu Sans" charset="0"/>
                <a:cs typeface="DejaVu Sans" charset="0"/>
              </a:defRPr>
            </a:lvl9pPr>
          </a:lstStyle>
          <a:p>
            <a:pPr defTabSz="457200" fontAlgn="base">
              <a:spcBef>
                <a:spcPct val="0"/>
              </a:spcBef>
              <a:spcAft>
                <a:spcPct val="0"/>
              </a:spcAft>
              <a:buSzPct val="100000"/>
            </a:pPr>
            <a:r>
              <a:rPr lang="en-US" sz="1600" dirty="0" smtClean="0">
                <a:latin typeface="Calibri"/>
              </a:rPr>
              <a:t>[Fig: </a:t>
            </a:r>
            <a:r>
              <a:rPr lang="en-US" sz="1600" dirty="0">
                <a:latin typeface="Calibri"/>
              </a:rPr>
              <a:t>U. </a:t>
            </a:r>
            <a:r>
              <a:rPr lang="en-US" sz="1600" dirty="0" err="1">
                <a:latin typeface="Calibri"/>
              </a:rPr>
              <a:t>Ruschewitz</a:t>
            </a:r>
            <a:r>
              <a:rPr lang="en-US" sz="1600" dirty="0">
                <a:latin typeface="Calibri"/>
              </a:rPr>
              <a:t>, Z. </a:t>
            </a:r>
            <a:r>
              <a:rPr lang="en-US" sz="1600" dirty="0" err="1">
                <a:latin typeface="Calibri"/>
              </a:rPr>
              <a:t>Anorg</a:t>
            </a:r>
            <a:r>
              <a:rPr lang="en-US" sz="1600" dirty="0">
                <a:latin typeface="Calibri"/>
              </a:rPr>
              <a:t>. </a:t>
            </a:r>
            <a:r>
              <a:rPr lang="en-US" sz="1600" dirty="0" err="1">
                <a:latin typeface="Calibri"/>
              </a:rPr>
              <a:t>Allg</a:t>
            </a:r>
            <a:r>
              <a:rPr lang="en-US" sz="1600" dirty="0">
                <a:latin typeface="Calibri"/>
              </a:rPr>
              <a:t>. Chem. </a:t>
            </a:r>
            <a:r>
              <a:rPr lang="en-US" sz="1600" dirty="0">
                <a:latin typeface="Calibri"/>
                <a:ea typeface="KECGGM+TimesNRMT-Bold" pitchFamily="16" charset="0"/>
                <a:cs typeface="KECGGM+TimesNRMT-Bold" pitchFamily="16" charset="0"/>
              </a:rPr>
              <a:t>632</a:t>
            </a:r>
            <a:r>
              <a:rPr lang="en-US" sz="1600" dirty="0">
                <a:solidFill>
                  <a:srgbClr val="231F20"/>
                </a:solidFill>
                <a:latin typeface="Calibri"/>
                <a:ea typeface="KECGHA+TimesNRMT" pitchFamily="16" charset="0"/>
                <a:cs typeface="KECGHA+TimesNRMT" pitchFamily="16" charset="0"/>
              </a:rPr>
              <a:t>, </a:t>
            </a:r>
            <a:r>
              <a:rPr lang="en-US" sz="1600" dirty="0" smtClean="0">
                <a:solidFill>
                  <a:srgbClr val="231F20"/>
                </a:solidFill>
                <a:latin typeface="Calibri"/>
                <a:ea typeface="KECGHA+TimesNRMT" pitchFamily="16" charset="0"/>
                <a:cs typeface="KECGHA+TimesNRMT" pitchFamily="16" charset="0"/>
              </a:rPr>
              <a:t>705, </a:t>
            </a:r>
            <a:r>
              <a:rPr lang="en-US" sz="1600" dirty="0">
                <a:solidFill>
                  <a:srgbClr val="231F20"/>
                </a:solidFill>
                <a:latin typeface="Calibri"/>
                <a:ea typeface="KECGHA+TimesNRMT" pitchFamily="16" charset="0"/>
                <a:cs typeface="KECGHA+TimesNRMT" pitchFamily="16" charset="0"/>
              </a:rPr>
              <a:t>2006</a:t>
            </a:r>
            <a:r>
              <a:rPr lang="en-US" sz="1600" dirty="0" smtClean="0">
                <a:solidFill>
                  <a:srgbClr val="231F20"/>
                </a:solidFill>
                <a:latin typeface="Calibri"/>
                <a:ea typeface="KECGHA+TimesNRMT" pitchFamily="16" charset="0"/>
                <a:cs typeface="KECGHA+TimesNRMT" pitchFamily="16" charset="0"/>
              </a:rPr>
              <a:t>.]</a:t>
            </a:r>
            <a:endParaRPr lang="en-US" sz="1600" dirty="0">
              <a:solidFill>
                <a:srgbClr val="231F20"/>
              </a:solidFill>
              <a:latin typeface="Calibri"/>
              <a:ea typeface="KECGHA+TimesNRMT" pitchFamily="16" charset="0"/>
              <a:cs typeface="KECGHA+TimesNRMT" pitchFamily="16" charset="0"/>
            </a:endParaRPr>
          </a:p>
        </p:txBody>
      </p:sp>
      <p:sp>
        <p:nvSpPr>
          <p:cNvPr id="9" name="Content Placeholder 2"/>
          <p:cNvSpPr>
            <a:spLocks noGrp="1"/>
          </p:cNvSpPr>
          <p:nvPr>
            <p:ph idx="1"/>
          </p:nvPr>
        </p:nvSpPr>
        <p:spPr>
          <a:xfrm>
            <a:off x="5486400" y="609600"/>
            <a:ext cx="3505200" cy="6019800"/>
          </a:xfrm>
        </p:spPr>
        <p:txBody>
          <a:bodyPr/>
          <a:lstStyle/>
          <a:p>
            <a:pPr marL="220663" indent="-220663">
              <a:buClrTx/>
              <a:buFont typeface="Arial" pitchFamily="34" charset="0"/>
              <a:buChar char="•"/>
            </a:pPr>
            <a:r>
              <a:rPr lang="en-US" sz="2000" dirty="0" smtClean="0">
                <a:latin typeface="Calibri" charset="0"/>
              </a:rPr>
              <a:t>Unique </a:t>
            </a:r>
            <a:r>
              <a:rPr lang="en-US" sz="2000" dirty="0">
                <a:latin typeface="Calibri" charset="0"/>
              </a:rPr>
              <a:t>1D </a:t>
            </a:r>
            <a:r>
              <a:rPr lang="en-US" sz="2000" dirty="0" smtClean="0">
                <a:latin typeface="Calibri" charset="0"/>
              </a:rPr>
              <a:t>substructures, where </a:t>
            </a:r>
            <a:r>
              <a:rPr lang="en-US" sz="2000" dirty="0"/>
              <a:t>A=alkali </a:t>
            </a:r>
            <a:r>
              <a:rPr lang="en-US" sz="2000" dirty="0" smtClean="0"/>
              <a:t>metal and M=transition metal or metalloid. </a:t>
            </a:r>
          </a:p>
          <a:p>
            <a:pPr marL="220663" indent="-220663">
              <a:buClrTx/>
              <a:buFont typeface="Arial" pitchFamily="34" charset="0"/>
              <a:buChar char="•"/>
            </a:pPr>
            <a:r>
              <a:rPr lang="en-US" sz="2000" dirty="0">
                <a:latin typeface="Calibri" charset="0"/>
              </a:rPr>
              <a:t>All known </a:t>
            </a:r>
            <a:r>
              <a:rPr lang="en-US" sz="2000" dirty="0"/>
              <a:t>A</a:t>
            </a:r>
            <a:r>
              <a:rPr lang="en-US" sz="2000" baseline="-33000" dirty="0"/>
              <a:t>2</a:t>
            </a:r>
            <a:r>
              <a:rPr lang="en-US" sz="2000" dirty="0"/>
              <a:t>MC</a:t>
            </a:r>
            <a:r>
              <a:rPr lang="en-US" sz="2000" baseline="-33000" dirty="0"/>
              <a:t>2 </a:t>
            </a:r>
            <a:r>
              <a:rPr lang="en-US" sz="2000" dirty="0">
                <a:latin typeface="Calibri" charset="0"/>
              </a:rPr>
              <a:t>are colored semiconductors with 2.1-2.8 </a:t>
            </a:r>
            <a:r>
              <a:rPr lang="en-US" sz="2000" dirty="0" err="1">
                <a:latin typeface="Calibri" charset="0"/>
              </a:rPr>
              <a:t>eV</a:t>
            </a:r>
            <a:r>
              <a:rPr lang="en-US" sz="2000" dirty="0">
                <a:latin typeface="Calibri" charset="0"/>
              </a:rPr>
              <a:t> direct </a:t>
            </a:r>
            <a:r>
              <a:rPr lang="en-US" sz="2000" dirty="0" err="1" smtClean="0">
                <a:latin typeface="Calibri" charset="0"/>
              </a:rPr>
              <a:t>bandgaps</a:t>
            </a:r>
            <a:r>
              <a:rPr lang="en-US" sz="2000" dirty="0" smtClean="0">
                <a:latin typeface="Calibri" charset="0"/>
              </a:rPr>
              <a:t>. </a:t>
            </a:r>
          </a:p>
          <a:p>
            <a:pPr marL="220663" indent="-220663">
              <a:buClrTx/>
              <a:buFont typeface="Arial" pitchFamily="34" charset="0"/>
              <a:buChar char="•"/>
            </a:pPr>
            <a:r>
              <a:rPr lang="en-US" sz="2000" dirty="0" smtClean="0"/>
              <a:t>Synthesized so far: M</a:t>
            </a:r>
            <a:r>
              <a:rPr lang="en-US" sz="2000" dirty="0" smtClean="0">
                <a:sym typeface="Symbol"/>
              </a:rPr>
              <a:t>[</a:t>
            </a:r>
            <a:r>
              <a:rPr lang="en-US" sz="2000" dirty="0" err="1" smtClean="0"/>
              <a:t>Pt,Pd</a:t>
            </a:r>
            <a:r>
              <a:rPr lang="en-US" sz="2000" dirty="0" smtClean="0"/>
              <a:t>] and A</a:t>
            </a:r>
            <a:r>
              <a:rPr lang="en-US" sz="2000" dirty="0" smtClean="0">
                <a:sym typeface="Symbol"/>
              </a:rPr>
              <a:t>[</a:t>
            </a:r>
            <a:r>
              <a:rPr lang="en-US" sz="2000" dirty="0" err="1" smtClean="0"/>
              <a:t>Na,K,Rb,Cs</a:t>
            </a:r>
            <a:r>
              <a:rPr lang="en-US" sz="2000" dirty="0" smtClean="0"/>
              <a:t>].</a:t>
            </a:r>
            <a:endParaRPr lang="en-US" sz="2000" dirty="0"/>
          </a:p>
          <a:p>
            <a:pPr marL="220663" indent="-220663">
              <a:buClrTx/>
              <a:buFont typeface="Arial" pitchFamily="34" charset="0"/>
              <a:buChar char="•"/>
            </a:pPr>
            <a:r>
              <a:rPr lang="en-US" sz="2000" b="1" dirty="0" smtClean="0">
                <a:solidFill>
                  <a:srgbClr val="1F497D"/>
                </a:solidFill>
                <a:latin typeface="Calibri" charset="0"/>
              </a:rPr>
              <a:t>We investigated acetylated Cs</a:t>
            </a:r>
            <a:r>
              <a:rPr lang="en-US" sz="2000" b="1" baseline="-25000" dirty="0" smtClean="0">
                <a:solidFill>
                  <a:srgbClr val="1F497D"/>
                </a:solidFill>
                <a:latin typeface="Calibri" charset="0"/>
              </a:rPr>
              <a:t>2</a:t>
            </a:r>
            <a:r>
              <a:rPr lang="en-US" sz="2000" b="1" dirty="0" smtClean="0">
                <a:solidFill>
                  <a:srgbClr val="1F497D"/>
                </a:solidFill>
                <a:latin typeface="Calibri" charset="0"/>
              </a:rPr>
              <a:t>Te, where M=</a:t>
            </a:r>
            <a:r>
              <a:rPr lang="en-US" sz="2000" b="1" dirty="0" err="1" smtClean="0">
                <a:solidFill>
                  <a:srgbClr val="1F497D"/>
                </a:solidFill>
                <a:latin typeface="Calibri" charset="0"/>
              </a:rPr>
              <a:t>Te</a:t>
            </a:r>
            <a:r>
              <a:rPr lang="en-US" sz="2000" b="1" dirty="0" smtClean="0">
                <a:solidFill>
                  <a:srgbClr val="1F497D"/>
                </a:solidFill>
                <a:latin typeface="Calibri" charset="0"/>
              </a:rPr>
              <a:t> </a:t>
            </a:r>
            <a:r>
              <a:rPr lang="en-US" sz="2000" b="1" dirty="0">
                <a:solidFill>
                  <a:srgbClr val="1F497D"/>
                </a:solidFill>
                <a:latin typeface="Calibri" charset="0"/>
              </a:rPr>
              <a:t>and A=Cs</a:t>
            </a:r>
            <a:endParaRPr lang="en-US" sz="2000" b="1" dirty="0" smtClean="0">
              <a:solidFill>
                <a:srgbClr val="1F497D"/>
              </a:solidFill>
              <a:latin typeface="Calibri" charset="0"/>
            </a:endParaRPr>
          </a:p>
          <a:p>
            <a:pPr marL="220663" indent="-220663">
              <a:buClrTx/>
              <a:buFont typeface="Arial" pitchFamily="34" charset="0"/>
              <a:buChar char="•"/>
            </a:pPr>
            <a:r>
              <a:rPr lang="en-US" sz="2000" dirty="0" smtClean="0">
                <a:latin typeface="Calibri" charset="0"/>
              </a:rPr>
              <a:t>Completely </a:t>
            </a:r>
            <a:r>
              <a:rPr lang="en-US" sz="2000" dirty="0">
                <a:latin typeface="Calibri" charset="0"/>
              </a:rPr>
              <a:t>new class of </a:t>
            </a:r>
            <a:r>
              <a:rPr lang="en-US" sz="2000" dirty="0" smtClean="0">
                <a:latin typeface="Calibri" charset="0"/>
              </a:rPr>
              <a:t>materials for </a:t>
            </a:r>
            <a:r>
              <a:rPr lang="en-US" sz="2000" dirty="0" err="1">
                <a:latin typeface="Calibri" charset="0"/>
              </a:rPr>
              <a:t>photophysics</a:t>
            </a:r>
            <a:r>
              <a:rPr lang="en-US" sz="2000" dirty="0">
                <a:latin typeface="Calibri" charset="0"/>
              </a:rPr>
              <a:t> </a:t>
            </a:r>
            <a:r>
              <a:rPr lang="en-US" sz="2000" dirty="0" smtClean="0">
                <a:latin typeface="Calibri" charset="0"/>
              </a:rPr>
              <a:t>and low-</a:t>
            </a:r>
            <a:r>
              <a:rPr lang="en-US" sz="2000" dirty="0" err="1" smtClean="0">
                <a:latin typeface="Calibri" charset="0"/>
              </a:rPr>
              <a:t>workfunction</a:t>
            </a:r>
            <a:r>
              <a:rPr lang="en-US" sz="2000" dirty="0" smtClean="0">
                <a:latin typeface="Calibri" charset="0"/>
              </a:rPr>
              <a:t> </a:t>
            </a:r>
            <a:r>
              <a:rPr lang="en-US" sz="2000" dirty="0">
                <a:latin typeface="Calibri" charset="0"/>
              </a:rPr>
              <a:t>applications </a:t>
            </a:r>
            <a:r>
              <a:rPr lang="en-US" sz="2000" dirty="0" smtClean="0">
                <a:latin typeface="Calibri" charset="0"/>
              </a:rPr>
              <a:t>(e.g., field-emission displays). </a:t>
            </a:r>
            <a:r>
              <a:rPr lang="en-US" sz="2000" i="1" dirty="0" smtClean="0">
                <a:latin typeface="Calibri" charset="0"/>
              </a:rPr>
              <a:t>Provisional patent application filed: K. Nemeth et al.</a:t>
            </a:r>
            <a:endParaRPr lang="en-US" sz="2000" i="1" dirty="0">
              <a:latin typeface="Calibri" charset="0"/>
            </a:endParaRPr>
          </a:p>
        </p:txBody>
      </p:sp>
      <p:sp>
        <p:nvSpPr>
          <p:cNvPr id="10" name="Title 1"/>
          <p:cNvSpPr>
            <a:spLocks noGrp="1"/>
          </p:cNvSpPr>
          <p:nvPr>
            <p:ph type="title"/>
          </p:nvPr>
        </p:nvSpPr>
        <p:spPr>
          <a:xfrm>
            <a:off x="457200" y="76200"/>
            <a:ext cx="8228013" cy="715962"/>
          </a:xfrm>
        </p:spPr>
        <p:txBody>
          <a:bodyPr/>
          <a:lstStyle/>
          <a:p>
            <a:r>
              <a:rPr lang="en-US" dirty="0" smtClean="0"/>
              <a:t>A</a:t>
            </a:r>
            <a:r>
              <a:rPr lang="en-US" baseline="-33000" dirty="0" smtClean="0"/>
              <a:t>2</a:t>
            </a:r>
            <a:r>
              <a:rPr lang="en-US" dirty="0" smtClean="0"/>
              <a:t>MC</a:t>
            </a:r>
            <a:r>
              <a:rPr lang="en-US" baseline="-33000" dirty="0" smtClean="0"/>
              <a:t>2</a:t>
            </a:r>
            <a:r>
              <a:rPr lang="en-US" dirty="0" smtClean="0"/>
              <a:t> </a:t>
            </a:r>
            <a:r>
              <a:rPr lang="en-US" dirty="0"/>
              <a:t>Type Ternary </a:t>
            </a:r>
            <a:r>
              <a:rPr lang="en-US" dirty="0" err="1"/>
              <a:t>Acetylides</a:t>
            </a:r>
            <a:endParaRPr lang="en-US" dirty="0"/>
          </a:p>
        </p:txBody>
      </p:sp>
      <p:sp>
        <p:nvSpPr>
          <p:cNvPr id="11" name="Datumsplatzhalter 10"/>
          <p:cNvSpPr>
            <a:spLocks noGrp="1"/>
          </p:cNvSpPr>
          <p:nvPr>
            <p:ph type="dt" idx="10"/>
          </p:nvPr>
        </p:nvSpPr>
        <p:spPr/>
        <p:txBody>
          <a:bodyPr/>
          <a:lstStyle/>
          <a:p>
            <a:pPr>
              <a:defRPr/>
            </a:pPr>
            <a:r>
              <a:rPr lang="de-DE" smtClean="0"/>
              <a:t>09.05.2012</a:t>
            </a:r>
            <a:endParaRPr lang="en-US"/>
          </a:p>
        </p:txBody>
      </p:sp>
      <p:sp>
        <p:nvSpPr>
          <p:cNvPr id="12" name="Rectangle 5"/>
          <p:cNvSpPr/>
          <p:nvPr/>
        </p:nvSpPr>
        <p:spPr>
          <a:xfrm>
            <a:off x="685800" y="6329413"/>
            <a:ext cx="4572000" cy="230832"/>
          </a:xfrm>
          <a:prstGeom prst="rect">
            <a:avLst/>
          </a:prstGeom>
        </p:spPr>
        <p:txBody>
          <a:bodyPr>
            <a:spAutoFit/>
          </a:bodyPr>
          <a:lstStyle/>
          <a:p>
            <a:pPr defTabSz="457200" fontAlgn="base">
              <a:spcBef>
                <a:spcPct val="0"/>
              </a:spcBef>
              <a:spcAft>
                <a:spcPct val="0"/>
              </a:spcAft>
              <a:buClr>
                <a:srgbClr val="000000"/>
              </a:buClr>
              <a:buSzPct val="100000"/>
              <a:buFont typeface="Times New Roman" pitchFamily="18" charset="0"/>
              <a:buNone/>
              <a:defRPr/>
            </a:pPr>
            <a:r>
              <a:rPr lang="en-US" sz="900" dirty="0">
                <a:solidFill>
                  <a:srgbClr val="000000"/>
                </a:solidFill>
              </a:rPr>
              <a:t>K. Harkay          Ultra-bright designer photocathodes          FLS2012   Mar 2012</a:t>
            </a:r>
          </a:p>
        </p:txBody>
      </p:sp>
    </p:spTree>
    <p:extLst>
      <p:ext uri="{BB962C8B-B14F-4D97-AF65-F5344CB8AC3E}">
        <p14:creationId xmlns:p14="http://schemas.microsoft.com/office/powerpoint/2010/main" xmlns="" val="17003131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Acknowledgements</a:t>
            </a:r>
            <a:endParaRPr lang="en-US"/>
          </a:p>
        </p:txBody>
      </p:sp>
      <p:sp>
        <p:nvSpPr>
          <p:cNvPr id="3" name="Inhaltsplatzhalter 2"/>
          <p:cNvSpPr>
            <a:spLocks noGrp="1"/>
          </p:cNvSpPr>
          <p:nvPr>
            <p:ph idx="1"/>
          </p:nvPr>
        </p:nvSpPr>
        <p:spPr/>
        <p:txBody>
          <a:bodyPr>
            <a:normAutofit/>
          </a:bodyPr>
          <a:lstStyle/>
          <a:p>
            <a:pPr marL="0" indent="0">
              <a:buNone/>
            </a:pPr>
            <a:r>
              <a:rPr lang="en-US" b="1" smtClean="0">
                <a:solidFill>
                  <a:schemeClr val="accent3"/>
                </a:solidFill>
              </a:rPr>
              <a:t>Meeting organizers for ideas and support.</a:t>
            </a:r>
          </a:p>
          <a:p>
            <a:pPr marL="0" indent="0">
              <a:buNone/>
            </a:pPr>
            <a:r>
              <a:rPr lang="en-US" b="1" smtClean="0">
                <a:solidFill>
                  <a:schemeClr val="accent1"/>
                </a:solidFill>
              </a:rPr>
              <a:t>Participants for pithy and provocative discussions, stirring, fresh, out-of-the-box thoughts on electron sources that will eventually allow us to meet the stringent beam and robustness requirements of future light sources. </a:t>
            </a:r>
          </a:p>
          <a:p>
            <a:pPr marL="0" indent="0">
              <a:buNone/>
            </a:pPr>
            <a:r>
              <a:rPr lang="en-US" b="1" smtClean="0">
                <a:solidFill>
                  <a:schemeClr val="accent3"/>
                </a:solidFill>
              </a:rPr>
              <a:t>You.</a:t>
            </a:r>
          </a:p>
          <a:p>
            <a:pPr>
              <a:buNone/>
            </a:pPr>
            <a:endParaRPr lang="en-US" smtClean="0"/>
          </a:p>
          <a:p>
            <a:pPr>
              <a:buNone/>
            </a:pPr>
            <a:endParaRPr lang="en-US"/>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ChangeArrowheads="1"/>
          </p:cNvSpPr>
          <p:nvPr/>
        </p:nvSpPr>
        <p:spPr bwMode="auto">
          <a:xfrm>
            <a:off x="179882" y="0"/>
            <a:ext cx="8589364" cy="1200329"/>
          </a:xfrm>
          <a:prstGeom prst="rect">
            <a:avLst/>
          </a:prstGeom>
          <a:noFill/>
          <a:ln w="9525">
            <a:noFill/>
            <a:miter lim="800000"/>
            <a:headEnd/>
            <a:tailEnd/>
          </a:ln>
        </p:spPr>
        <p:txBody>
          <a:bodyPr wrap="square">
            <a:spAutoFit/>
          </a:bodyPr>
          <a:lstStyle/>
          <a:p>
            <a:pPr fontAlgn="base">
              <a:spcBef>
                <a:spcPct val="0"/>
              </a:spcBef>
              <a:spcAft>
                <a:spcPct val="0"/>
              </a:spcAft>
            </a:pPr>
            <a:r>
              <a:rPr lang="en-US" sz="2400" b="1" smtClean="0">
                <a:solidFill>
                  <a:srgbClr val="CB7023"/>
                </a:solidFill>
              </a:rPr>
              <a:t>Wayne Hess (PNNL):</a:t>
            </a:r>
          </a:p>
          <a:p>
            <a:pPr fontAlgn="base">
              <a:spcBef>
                <a:spcPct val="0"/>
              </a:spcBef>
              <a:spcAft>
                <a:spcPct val="0"/>
              </a:spcAft>
            </a:pPr>
            <a:r>
              <a:rPr lang="en-US" sz="2400" b="1" smtClean="0">
                <a:solidFill>
                  <a:srgbClr val="764014"/>
                </a:solidFill>
                <a:ea typeface="ＭＳ Ｐゴシック" pitchFamily="-109" charset="-128"/>
              </a:rPr>
              <a:t>Surface Science for Cathode Development</a:t>
            </a:r>
            <a:endParaRPr lang="en-US" sz="2400" b="1" smtClean="0">
              <a:solidFill>
                <a:srgbClr val="CB7023"/>
              </a:solidFill>
            </a:endParaRPr>
          </a:p>
          <a:p>
            <a:pPr fontAlgn="base">
              <a:spcBef>
                <a:spcPct val="0"/>
              </a:spcBef>
              <a:spcAft>
                <a:spcPct val="0"/>
              </a:spcAft>
            </a:pPr>
            <a:r>
              <a:rPr lang="en-US" sz="2400" b="1" smtClean="0">
                <a:solidFill>
                  <a:srgbClr val="CB7023"/>
                </a:solidFill>
              </a:rPr>
              <a:t>Photoemission from Hybrid Materials</a:t>
            </a:r>
          </a:p>
        </p:txBody>
      </p:sp>
      <p:pic>
        <p:nvPicPr>
          <p:cNvPr id="39940" name="Picture 5"/>
          <p:cNvPicPr>
            <a:picLocks noChangeAspect="1" noChangeArrowheads="1"/>
          </p:cNvPicPr>
          <p:nvPr/>
        </p:nvPicPr>
        <p:blipFill>
          <a:blip r:embed="rId2" cstate="print"/>
          <a:srcRect l="23672" t="37401" r="23151" b="37122"/>
          <a:stretch>
            <a:fillRect/>
          </a:stretch>
        </p:blipFill>
        <p:spPr bwMode="auto">
          <a:xfrm>
            <a:off x="1355725" y="3477978"/>
            <a:ext cx="2774950" cy="838200"/>
          </a:xfrm>
          <a:prstGeom prst="rect">
            <a:avLst/>
          </a:prstGeom>
          <a:noFill/>
          <a:ln w="9525">
            <a:noFill/>
            <a:miter lim="800000"/>
            <a:headEnd/>
            <a:tailEnd/>
          </a:ln>
        </p:spPr>
      </p:pic>
      <p:sp>
        <p:nvSpPr>
          <p:cNvPr id="123" name="Rectangle 122"/>
          <p:cNvSpPr/>
          <p:nvPr/>
        </p:nvSpPr>
        <p:spPr>
          <a:xfrm>
            <a:off x="1446664" y="4324080"/>
            <a:ext cx="2593074" cy="155584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944" name="TextBox 123"/>
          <p:cNvSpPr txBox="1">
            <a:spLocks noChangeArrowheads="1"/>
          </p:cNvSpPr>
          <p:nvPr/>
        </p:nvSpPr>
        <p:spPr bwMode="auto">
          <a:xfrm>
            <a:off x="246063" y="4597166"/>
            <a:ext cx="1133475" cy="646112"/>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prstClr val="black"/>
                </a:solidFill>
              </a:rPr>
              <a:t>Metal </a:t>
            </a:r>
          </a:p>
          <a:p>
            <a:pPr fontAlgn="base">
              <a:spcBef>
                <a:spcPct val="0"/>
              </a:spcBef>
              <a:spcAft>
                <a:spcPct val="0"/>
              </a:spcAft>
            </a:pPr>
            <a:r>
              <a:rPr lang="en-US" smtClean="0">
                <a:solidFill>
                  <a:prstClr val="black"/>
                </a:solidFill>
              </a:rPr>
              <a:t>substrate</a:t>
            </a:r>
          </a:p>
        </p:txBody>
      </p:sp>
      <p:sp>
        <p:nvSpPr>
          <p:cNvPr id="39945" name="TextBox 125"/>
          <p:cNvSpPr txBox="1">
            <a:spLocks noChangeArrowheads="1"/>
          </p:cNvSpPr>
          <p:nvPr/>
        </p:nvSpPr>
        <p:spPr bwMode="auto">
          <a:xfrm>
            <a:off x="276225" y="1187216"/>
            <a:ext cx="3833813" cy="646112"/>
          </a:xfrm>
          <a:prstGeom prst="rect">
            <a:avLst/>
          </a:prstGeom>
          <a:noFill/>
          <a:ln w="9525">
            <a:noFill/>
            <a:miter lim="800000"/>
            <a:headEnd/>
            <a:tailEnd/>
          </a:ln>
        </p:spPr>
        <p:txBody>
          <a:bodyPr>
            <a:spAutoFit/>
          </a:bodyPr>
          <a:lstStyle/>
          <a:p>
            <a:pPr fontAlgn="base">
              <a:spcBef>
                <a:spcPct val="0"/>
              </a:spcBef>
              <a:spcAft>
                <a:spcPct val="0"/>
              </a:spcAft>
            </a:pPr>
            <a:r>
              <a:rPr lang="en-US" smtClean="0">
                <a:solidFill>
                  <a:srgbClr val="764014"/>
                </a:solidFill>
              </a:rPr>
              <a:t>Multilayer film of CsBr show greatly enhanced quantum efficiency</a:t>
            </a:r>
          </a:p>
        </p:txBody>
      </p:sp>
      <p:sp>
        <p:nvSpPr>
          <p:cNvPr id="127" name="TextBox 126"/>
          <p:cNvSpPr txBox="1">
            <a:spLocks noChangeArrowheads="1"/>
          </p:cNvSpPr>
          <p:nvPr/>
        </p:nvSpPr>
        <p:spPr bwMode="auto">
          <a:xfrm>
            <a:off x="342900" y="1919053"/>
            <a:ext cx="3576638" cy="646113"/>
          </a:xfrm>
          <a:prstGeom prst="rect">
            <a:avLst/>
          </a:prstGeom>
          <a:noFill/>
          <a:ln w="9525">
            <a:noFill/>
            <a:miter lim="800000"/>
            <a:headEnd/>
            <a:tailEnd/>
          </a:ln>
        </p:spPr>
        <p:txBody>
          <a:bodyPr>
            <a:spAutoFit/>
          </a:bodyPr>
          <a:lstStyle/>
          <a:p>
            <a:pPr fontAlgn="base">
              <a:spcBef>
                <a:spcPct val="0"/>
              </a:spcBef>
              <a:spcAft>
                <a:spcPct val="0"/>
              </a:spcAft>
            </a:pPr>
            <a:r>
              <a:rPr lang="en-US" smtClean="0">
                <a:solidFill>
                  <a:srgbClr val="764014"/>
                </a:solidFill>
              </a:rPr>
              <a:t>Enhancement process requires</a:t>
            </a:r>
          </a:p>
          <a:p>
            <a:pPr fontAlgn="base">
              <a:spcBef>
                <a:spcPct val="0"/>
              </a:spcBef>
              <a:spcAft>
                <a:spcPct val="0"/>
              </a:spcAft>
            </a:pPr>
            <a:r>
              <a:rPr lang="en-US" smtClean="0">
                <a:solidFill>
                  <a:srgbClr val="764014"/>
                </a:solidFill>
              </a:rPr>
              <a:t>photoactivation</a:t>
            </a:r>
          </a:p>
        </p:txBody>
      </p:sp>
      <p:grpSp>
        <p:nvGrpSpPr>
          <p:cNvPr id="2" name="Group 101"/>
          <p:cNvGrpSpPr>
            <a:grpSpLocks/>
          </p:cNvGrpSpPr>
          <p:nvPr/>
        </p:nvGrpSpPr>
        <p:grpSpPr bwMode="auto">
          <a:xfrm>
            <a:off x="4392613" y="1271588"/>
            <a:ext cx="4381500" cy="4430712"/>
            <a:chOff x="2742632" y="3403482"/>
            <a:chExt cx="4381500" cy="4430779"/>
          </a:xfrm>
        </p:grpSpPr>
        <p:sp>
          <p:nvSpPr>
            <p:cNvPr id="100" name="Rectangle 99"/>
            <p:cNvSpPr/>
            <p:nvPr/>
          </p:nvSpPr>
          <p:spPr>
            <a:xfrm>
              <a:off x="2798194" y="3425707"/>
              <a:ext cx="3821113" cy="4408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1" name="TextBox 100"/>
            <p:cNvSpPr txBox="1"/>
            <p:nvPr/>
          </p:nvSpPr>
          <p:spPr>
            <a:xfrm>
              <a:off x="2742632" y="3403482"/>
              <a:ext cx="4381500" cy="3724331"/>
            </a:xfrm>
            <a:prstGeom prst="rect">
              <a:avLst/>
            </a:prstGeom>
            <a:noFill/>
          </p:spPr>
          <p:txBody>
            <a:bodyPr>
              <a:spAutoFit/>
            </a:bodyPr>
            <a:lstStyle/>
            <a:p>
              <a:pPr fontAlgn="base">
                <a:spcBef>
                  <a:spcPct val="0"/>
                </a:spcBef>
                <a:spcAft>
                  <a:spcPct val="0"/>
                </a:spcAft>
                <a:defRPr/>
              </a:pPr>
              <a:r>
                <a:rPr lang="en-US" dirty="0">
                  <a:solidFill>
                    <a:prstClr val="black"/>
                  </a:solidFill>
                  <a:ea typeface="ＭＳ Ｐゴシック" pitchFamily="-109" charset="-128"/>
                </a:rPr>
                <a:t> Quantum Efficiency Enhancement </a:t>
              </a:r>
            </a:p>
            <a:p>
              <a:pPr fontAlgn="base">
                <a:spcBef>
                  <a:spcPct val="0"/>
                </a:spcBef>
                <a:spcAft>
                  <a:spcPct val="0"/>
                </a:spcAft>
                <a:defRPr/>
              </a:pPr>
              <a:r>
                <a:rPr lang="en-US" dirty="0">
                  <a:solidFill>
                    <a:prstClr val="black"/>
                  </a:solidFill>
                  <a:ea typeface="ＭＳ Ｐゴシック" pitchFamily="-109" charset="-128"/>
                </a:rPr>
                <a:t> at 4.8 eV</a:t>
              </a:r>
            </a:p>
            <a:p>
              <a:pPr fontAlgn="base">
                <a:spcBef>
                  <a:spcPct val="0"/>
                </a:spcBef>
                <a:spcAft>
                  <a:spcPct val="0"/>
                </a:spcAft>
                <a:defRPr/>
              </a:pPr>
              <a:endParaRPr lang="en-US" dirty="0">
                <a:solidFill>
                  <a:prstClr val="black"/>
                </a:solidFill>
                <a:ea typeface="ＭＳ Ｐゴシック" pitchFamily="-109" charset="-128"/>
              </a:endParaRPr>
            </a:p>
            <a:p>
              <a:pPr fontAlgn="base">
                <a:spcBef>
                  <a:spcPct val="0"/>
                </a:spcBef>
                <a:spcAft>
                  <a:spcPct val="0"/>
                </a:spcAft>
                <a:defRPr/>
              </a:pPr>
              <a:r>
                <a:rPr lang="en-US" dirty="0">
                  <a:solidFill>
                    <a:prstClr val="black"/>
                  </a:solidFill>
                  <a:ea typeface="ＭＳ Ｐゴシック" pitchFamily="-109" charset="-128"/>
                </a:rPr>
                <a:t>           </a:t>
              </a:r>
              <a:r>
                <a:rPr lang="en-US" u="sng" dirty="0">
                  <a:solidFill>
                    <a:prstClr val="black"/>
                  </a:solidFill>
                  <a:ea typeface="ＭＳ Ｐゴシック" pitchFamily="-109" charset="-128"/>
                </a:rPr>
                <a:t>Clean</a:t>
              </a:r>
              <a:r>
                <a:rPr lang="en-US" dirty="0">
                  <a:solidFill>
                    <a:prstClr val="black"/>
                  </a:solidFill>
                  <a:ea typeface="ＭＳ Ｐゴシック" pitchFamily="-109" charset="-128"/>
                </a:rPr>
                <a:t>	 </a:t>
              </a:r>
              <a:r>
                <a:rPr lang="en-US" u="sng" dirty="0">
                  <a:solidFill>
                    <a:prstClr val="black"/>
                  </a:solidFill>
                  <a:ea typeface="ＭＳ Ｐゴシック" pitchFamily="-109" charset="-128"/>
                </a:rPr>
                <a:t>Coated</a:t>
              </a:r>
              <a:r>
                <a:rPr lang="en-US" dirty="0">
                  <a:solidFill>
                    <a:prstClr val="black"/>
                  </a:solidFill>
                  <a:ea typeface="ＭＳ Ｐゴシック" pitchFamily="-109" charset="-128"/>
                </a:rPr>
                <a:t>      </a:t>
              </a:r>
              <a:r>
                <a:rPr lang="en-US" u="sng" dirty="0">
                  <a:solidFill>
                    <a:prstClr val="black"/>
                  </a:solidFill>
                  <a:ea typeface="ＭＳ Ｐゴシック" pitchFamily="-109" charset="-128"/>
                </a:rPr>
                <a:t>Factor</a:t>
              </a:r>
              <a:endParaRPr lang="en-US" dirty="0">
                <a:solidFill>
                  <a:prstClr val="black"/>
                </a:solidFill>
                <a:ea typeface="ＭＳ Ｐゴシック" pitchFamily="-109" charset="-128"/>
              </a:endParaRPr>
            </a:p>
            <a:p>
              <a:pPr fontAlgn="base">
                <a:spcBef>
                  <a:spcPct val="0"/>
                </a:spcBef>
                <a:spcAft>
                  <a:spcPct val="0"/>
                </a:spcAft>
                <a:defRPr/>
              </a:pPr>
              <a:endParaRPr lang="en-US" dirty="0">
                <a:solidFill>
                  <a:prstClr val="black"/>
                </a:solidFill>
                <a:ea typeface="ＭＳ Ｐゴシック" pitchFamily="-109" charset="-128"/>
              </a:endParaRPr>
            </a:p>
            <a:p>
              <a:pPr fontAlgn="base">
                <a:spcBef>
                  <a:spcPct val="0"/>
                </a:spcBef>
                <a:spcAft>
                  <a:spcPct val="0"/>
                </a:spcAft>
                <a:defRPr/>
              </a:pPr>
              <a:r>
                <a:rPr lang="en-US" dirty="0">
                  <a:solidFill>
                    <a:prstClr val="black"/>
                  </a:solidFill>
                  <a:ea typeface="ＭＳ Ｐゴシック" pitchFamily="-109" charset="-128"/>
                </a:rPr>
                <a:t> Cu     5.0 x10</a:t>
              </a:r>
              <a:r>
                <a:rPr lang="en-US" baseline="30000" dirty="0">
                  <a:solidFill>
                    <a:prstClr val="black"/>
                  </a:solidFill>
                  <a:ea typeface="ＭＳ Ｐゴシック" pitchFamily="-109" charset="-128"/>
                </a:rPr>
                <a:t>-5</a:t>
              </a:r>
              <a:r>
                <a:rPr lang="en-US" dirty="0">
                  <a:solidFill>
                    <a:prstClr val="black"/>
                  </a:solidFill>
                  <a:ea typeface="ＭＳ Ｐゴシック" pitchFamily="-109" charset="-128"/>
                </a:rPr>
                <a:t>     3.0 x10</a:t>
              </a:r>
              <a:r>
                <a:rPr lang="en-US" baseline="30000" dirty="0">
                  <a:solidFill>
                    <a:prstClr val="black"/>
                  </a:solidFill>
                  <a:ea typeface="ＭＳ Ｐゴシック" pitchFamily="-109" charset="-128"/>
                </a:rPr>
                <a:t>-3</a:t>
              </a:r>
              <a:r>
                <a:rPr lang="en-US" dirty="0">
                  <a:solidFill>
                    <a:prstClr val="black"/>
                  </a:solidFill>
                  <a:ea typeface="ＭＳ Ｐゴシック" pitchFamily="-109" charset="-128"/>
                </a:rPr>
                <a:t>        50  </a:t>
              </a:r>
            </a:p>
            <a:p>
              <a:pPr fontAlgn="base">
                <a:spcBef>
                  <a:spcPct val="0"/>
                </a:spcBef>
                <a:spcAft>
                  <a:spcPct val="0"/>
                </a:spcAft>
                <a:defRPr/>
              </a:pPr>
              <a:r>
                <a:rPr lang="en-US" dirty="0">
                  <a:solidFill>
                    <a:prstClr val="black"/>
                  </a:solidFill>
                  <a:ea typeface="ＭＳ Ｐゴシック" pitchFamily="-109" charset="-128"/>
                </a:rPr>
                <a:t> </a:t>
              </a:r>
              <a:r>
                <a:rPr lang="en-US" dirty="0" err="1">
                  <a:solidFill>
                    <a:prstClr val="black"/>
                  </a:solidFill>
                  <a:ea typeface="ＭＳ Ｐゴシック" pitchFamily="-109" charset="-128"/>
                </a:rPr>
                <a:t>Nb</a:t>
              </a:r>
              <a:r>
                <a:rPr lang="en-US" dirty="0">
                  <a:solidFill>
                    <a:prstClr val="black"/>
                  </a:solidFill>
                  <a:ea typeface="ＭＳ Ｐゴシック" pitchFamily="-109" charset="-128"/>
                </a:rPr>
                <a:t>     6.4 x10</a:t>
              </a:r>
              <a:r>
                <a:rPr lang="en-US" baseline="30000" dirty="0">
                  <a:solidFill>
                    <a:prstClr val="black"/>
                  </a:solidFill>
                  <a:ea typeface="ＭＳ Ｐゴシック" pitchFamily="-109" charset="-128"/>
                </a:rPr>
                <a:t>-7</a:t>
              </a:r>
              <a:r>
                <a:rPr lang="en-US" dirty="0">
                  <a:solidFill>
                    <a:prstClr val="black"/>
                  </a:solidFill>
                  <a:ea typeface="ＭＳ Ｐゴシック" pitchFamily="-109" charset="-128"/>
                </a:rPr>
                <a:t>     5.0 x10</a:t>
              </a:r>
              <a:r>
                <a:rPr lang="en-US" baseline="30000" dirty="0">
                  <a:solidFill>
                    <a:prstClr val="black"/>
                  </a:solidFill>
                  <a:ea typeface="ＭＳ Ｐゴシック" pitchFamily="-109" charset="-128"/>
                </a:rPr>
                <a:t>-4</a:t>
              </a:r>
              <a:r>
                <a:rPr lang="en-US" dirty="0">
                  <a:solidFill>
                    <a:prstClr val="black"/>
                  </a:solidFill>
                  <a:ea typeface="ＭＳ Ｐゴシック" pitchFamily="-109" charset="-128"/>
                </a:rPr>
                <a:t>       800 	</a:t>
              </a:r>
            </a:p>
            <a:p>
              <a:pPr fontAlgn="base">
                <a:spcBef>
                  <a:spcPct val="0"/>
                </a:spcBef>
                <a:spcAft>
                  <a:spcPct val="0"/>
                </a:spcAft>
                <a:defRPr/>
              </a:pPr>
              <a:endParaRPr lang="en-US" dirty="0">
                <a:solidFill>
                  <a:prstClr val="black"/>
                </a:solidFill>
                <a:ea typeface="ＭＳ Ｐゴシック" pitchFamily="-109" charset="-128"/>
              </a:endParaRPr>
            </a:p>
            <a:p>
              <a:pPr fontAlgn="base">
                <a:spcBef>
                  <a:spcPct val="0"/>
                </a:spcBef>
                <a:spcAft>
                  <a:spcPct val="0"/>
                </a:spcAft>
                <a:defRPr/>
              </a:pPr>
              <a:endParaRPr lang="en-US" dirty="0">
                <a:solidFill>
                  <a:prstClr val="black"/>
                </a:solidFill>
                <a:ea typeface="ＭＳ Ｐゴシック" pitchFamily="-109" charset="-128"/>
              </a:endParaRPr>
            </a:p>
            <a:p>
              <a:pPr fontAlgn="base">
                <a:spcBef>
                  <a:spcPct val="0"/>
                </a:spcBef>
                <a:spcAft>
                  <a:spcPct val="0"/>
                </a:spcAft>
                <a:defRPr/>
              </a:pPr>
              <a:r>
                <a:rPr lang="en-US" sz="1400" dirty="0">
                  <a:solidFill>
                    <a:prstClr val="black"/>
                  </a:solidFill>
                  <a:ea typeface="ＭＳ Ｐゴシック" pitchFamily="-109" charset="-128"/>
                </a:rPr>
                <a:t>  Maldonado et al. J. Appl. Phys. </a:t>
              </a:r>
              <a:r>
                <a:rPr lang="en-US" sz="1400" b="1" dirty="0">
                  <a:solidFill>
                    <a:prstClr val="black"/>
                  </a:solidFill>
                  <a:ea typeface="ＭＳ Ｐゴシック" pitchFamily="-109" charset="-128"/>
                </a:rPr>
                <a:t>107</a:t>
              </a:r>
              <a:r>
                <a:rPr lang="en-US" sz="1400" dirty="0">
                  <a:solidFill>
                    <a:prstClr val="black"/>
                  </a:solidFill>
                  <a:ea typeface="ＭＳ Ｐゴシック" pitchFamily="-109" charset="-128"/>
                </a:rPr>
                <a:t>, 013106</a:t>
              </a:r>
            </a:p>
            <a:p>
              <a:pPr fontAlgn="base">
                <a:spcBef>
                  <a:spcPct val="0"/>
                </a:spcBef>
                <a:spcAft>
                  <a:spcPct val="0"/>
                </a:spcAft>
                <a:defRPr/>
              </a:pPr>
              <a:r>
                <a:rPr lang="en-US" sz="1400" dirty="0">
                  <a:solidFill>
                    <a:prstClr val="black"/>
                  </a:solidFill>
                  <a:ea typeface="ＭＳ Ｐゴシック" pitchFamily="-109" charset="-128"/>
                </a:rPr>
                <a:t>  (2010); </a:t>
              </a:r>
              <a:r>
                <a:rPr lang="en-US" sz="1400" dirty="0" err="1">
                  <a:solidFill>
                    <a:prstClr val="black"/>
                  </a:solidFill>
                  <a:ea typeface="ＭＳ Ｐゴシック" pitchFamily="-109" charset="-128"/>
                </a:rPr>
                <a:t>Microelectron</a:t>
              </a:r>
              <a:r>
                <a:rPr lang="en-US" sz="1400" dirty="0">
                  <a:solidFill>
                    <a:prstClr val="black"/>
                  </a:solidFill>
                  <a:ea typeface="ＭＳ Ｐゴシック" pitchFamily="-109" charset="-128"/>
                </a:rPr>
                <a:t>. Eng. </a:t>
              </a:r>
              <a:r>
                <a:rPr lang="en-US" sz="1400" b="1" dirty="0">
                  <a:solidFill>
                    <a:prstClr val="black"/>
                  </a:solidFill>
                  <a:ea typeface="ＭＳ Ｐゴシック" pitchFamily="-109" charset="-128"/>
                </a:rPr>
                <a:t>86</a:t>
              </a:r>
              <a:r>
                <a:rPr lang="en-US" sz="1400" dirty="0">
                  <a:solidFill>
                    <a:prstClr val="black"/>
                  </a:solidFill>
                  <a:ea typeface="ＭＳ Ｐゴシック" pitchFamily="-109" charset="-128"/>
                </a:rPr>
                <a:t>, 529 (2009)</a:t>
              </a:r>
            </a:p>
            <a:p>
              <a:pPr fontAlgn="base">
                <a:spcBef>
                  <a:spcPct val="0"/>
                </a:spcBef>
                <a:spcAft>
                  <a:spcPct val="0"/>
                </a:spcAft>
                <a:defRPr/>
              </a:pPr>
              <a:r>
                <a:rPr lang="en-US" sz="1400" dirty="0">
                  <a:solidFill>
                    <a:prstClr val="black"/>
                  </a:solidFill>
                  <a:ea typeface="ＭＳ Ｐゴシック" pitchFamily="-109" charset="-128"/>
                </a:rPr>
                <a:t> </a:t>
              </a:r>
            </a:p>
            <a:p>
              <a:pPr fontAlgn="base">
                <a:spcBef>
                  <a:spcPct val="0"/>
                </a:spcBef>
                <a:spcAft>
                  <a:spcPct val="0"/>
                </a:spcAft>
                <a:defRPr/>
              </a:pPr>
              <a:endParaRPr lang="en-US" sz="1400" dirty="0">
                <a:solidFill>
                  <a:prstClr val="black"/>
                </a:solidFill>
                <a:ea typeface="ＭＳ Ｐゴシック" pitchFamily="-109" charset="-128"/>
              </a:endParaRPr>
            </a:p>
            <a:p>
              <a:pPr fontAlgn="base">
                <a:spcBef>
                  <a:spcPct val="0"/>
                </a:spcBef>
                <a:spcAft>
                  <a:spcPct val="0"/>
                </a:spcAft>
                <a:defRPr/>
              </a:pPr>
              <a:endParaRPr lang="en-US" dirty="0">
                <a:solidFill>
                  <a:prstClr val="black"/>
                </a:solidFill>
                <a:ea typeface="ＭＳ Ｐゴシック" pitchFamily="-109" charset="-128"/>
              </a:endParaRPr>
            </a:p>
          </p:txBody>
        </p:sp>
      </p:grpSp>
      <p:sp>
        <p:nvSpPr>
          <p:cNvPr id="39948" name="TextBox 42"/>
          <p:cNvSpPr txBox="1">
            <a:spLocks noChangeArrowheads="1"/>
          </p:cNvSpPr>
          <p:nvPr/>
        </p:nvSpPr>
        <p:spPr bwMode="auto">
          <a:xfrm>
            <a:off x="0" y="3560528"/>
            <a:ext cx="1274763" cy="646113"/>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srgbClr val="C00000"/>
                </a:solidFill>
              </a:rPr>
              <a:t>CsBr film</a:t>
            </a:r>
          </a:p>
          <a:p>
            <a:pPr fontAlgn="base">
              <a:spcBef>
                <a:spcPct val="0"/>
              </a:spcBef>
              <a:spcAft>
                <a:spcPct val="0"/>
              </a:spcAft>
            </a:pPr>
            <a:r>
              <a:rPr lang="en-US" smtClean="0">
                <a:solidFill>
                  <a:srgbClr val="C00000"/>
                </a:solidFill>
              </a:rPr>
              <a:t>5 to 25 nm</a:t>
            </a:r>
          </a:p>
        </p:txBody>
      </p:sp>
      <p:grpSp>
        <p:nvGrpSpPr>
          <p:cNvPr id="3" name="Group 60"/>
          <p:cNvGrpSpPr>
            <a:grpSpLocks/>
          </p:cNvGrpSpPr>
          <p:nvPr/>
        </p:nvGrpSpPr>
        <p:grpSpPr bwMode="auto">
          <a:xfrm>
            <a:off x="4419600" y="1181100"/>
            <a:ext cx="4000500" cy="4545013"/>
            <a:chOff x="4446697" y="1252319"/>
            <a:chExt cx="3821112" cy="4545012"/>
          </a:xfrm>
        </p:grpSpPr>
        <p:grpSp>
          <p:nvGrpSpPr>
            <p:cNvPr id="4" name="Group 102"/>
            <p:cNvGrpSpPr>
              <a:grpSpLocks/>
            </p:cNvGrpSpPr>
            <p:nvPr/>
          </p:nvGrpSpPr>
          <p:grpSpPr bwMode="auto">
            <a:xfrm>
              <a:off x="4446697" y="1252319"/>
              <a:ext cx="3821112" cy="4545012"/>
              <a:chOff x="7246961" y="1501255"/>
              <a:chExt cx="3794078" cy="4380931"/>
            </a:xfrm>
          </p:grpSpPr>
          <p:sp>
            <p:nvSpPr>
              <p:cNvPr id="104" name="Rectangle 103"/>
              <p:cNvSpPr/>
              <p:nvPr/>
            </p:nvSpPr>
            <p:spPr>
              <a:xfrm>
                <a:off x="7246961" y="1501255"/>
                <a:ext cx="3794078" cy="43809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978" name="Text Box 2"/>
              <p:cNvSpPr txBox="1">
                <a:spLocks noChangeArrowheads="1"/>
              </p:cNvSpPr>
              <p:nvPr/>
            </p:nvSpPr>
            <p:spPr bwMode="auto">
              <a:xfrm>
                <a:off x="10065864" y="2943345"/>
                <a:ext cx="184150" cy="366712"/>
              </a:xfrm>
              <a:prstGeom prst="rect">
                <a:avLst/>
              </a:prstGeom>
              <a:noFill/>
              <a:ln w="12700">
                <a:noFill/>
                <a:miter lim="800000"/>
                <a:headEnd/>
                <a:tailEnd/>
              </a:ln>
            </p:spPr>
            <p:txBody>
              <a:bodyPr wrap="none">
                <a:spAutoFit/>
              </a:bodyPr>
              <a:lstStyle/>
              <a:p>
                <a:pPr algn="ctr" eaLnBrk="0" fontAlgn="base" hangingPunct="0">
                  <a:spcBef>
                    <a:spcPct val="0"/>
                  </a:spcBef>
                  <a:spcAft>
                    <a:spcPct val="0"/>
                  </a:spcAft>
                </a:pPr>
                <a:endParaRPr lang="de-DE" smtClean="0">
                  <a:solidFill>
                    <a:prstClr val="black"/>
                  </a:solidFill>
                  <a:latin typeface="Times New Roman" pitchFamily="18" charset="0"/>
                </a:endParaRPr>
              </a:p>
            </p:txBody>
          </p:sp>
          <p:sp>
            <p:nvSpPr>
              <p:cNvPr id="39979" name="Text Box 5"/>
              <p:cNvSpPr txBox="1">
                <a:spLocks noChangeArrowheads="1"/>
              </p:cNvSpPr>
              <p:nvPr/>
            </p:nvSpPr>
            <p:spPr bwMode="auto">
              <a:xfrm>
                <a:off x="9999189" y="4111745"/>
                <a:ext cx="184150" cy="366712"/>
              </a:xfrm>
              <a:prstGeom prst="rect">
                <a:avLst/>
              </a:prstGeom>
              <a:noFill/>
              <a:ln w="12700">
                <a:noFill/>
                <a:miter lim="800000"/>
                <a:headEnd/>
                <a:tailEnd/>
              </a:ln>
            </p:spPr>
            <p:txBody>
              <a:bodyPr wrap="none">
                <a:spAutoFit/>
              </a:bodyPr>
              <a:lstStyle/>
              <a:p>
                <a:pPr algn="ctr" eaLnBrk="0" fontAlgn="base" hangingPunct="0">
                  <a:spcBef>
                    <a:spcPct val="0"/>
                  </a:spcBef>
                  <a:spcAft>
                    <a:spcPct val="0"/>
                  </a:spcAft>
                </a:pPr>
                <a:endParaRPr lang="de-DE" smtClean="0">
                  <a:solidFill>
                    <a:prstClr val="black"/>
                  </a:solidFill>
                  <a:latin typeface="Times New Roman" pitchFamily="18" charset="0"/>
                </a:endParaRPr>
              </a:p>
            </p:txBody>
          </p:sp>
          <p:sp>
            <p:nvSpPr>
              <p:cNvPr id="108" name="Rectangle 107"/>
              <p:cNvSpPr/>
              <p:nvPr/>
            </p:nvSpPr>
            <p:spPr>
              <a:xfrm>
                <a:off x="7996743" y="3834793"/>
                <a:ext cx="709132" cy="171993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9" name="Straight Connector 108"/>
              <p:cNvCxnSpPr/>
              <p:nvPr/>
            </p:nvCxnSpPr>
            <p:spPr>
              <a:xfrm>
                <a:off x="8011799" y="3821021"/>
                <a:ext cx="20746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996743" y="3834793"/>
                <a:ext cx="211535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8912140" y="4777390"/>
                <a:ext cx="1147257" cy="77733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black"/>
                    </a:solidFill>
                  </a:rPr>
                  <a:t>VB</a:t>
                </a:r>
              </a:p>
            </p:txBody>
          </p:sp>
          <p:cxnSp>
            <p:nvCxnSpPr>
              <p:cNvPr id="112" name="Straight Arrow Connector 111"/>
              <p:cNvCxnSpPr/>
              <p:nvPr/>
            </p:nvCxnSpPr>
            <p:spPr>
              <a:xfrm rot="5400000">
                <a:off x="8313494" y="2531838"/>
                <a:ext cx="396319"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985" name="TextBox 112"/>
              <p:cNvSpPr txBox="1">
                <a:spLocks noChangeArrowheads="1"/>
              </p:cNvSpPr>
              <p:nvPr/>
            </p:nvSpPr>
            <p:spPr bwMode="auto">
              <a:xfrm>
                <a:off x="7424383" y="3698545"/>
                <a:ext cx="404278"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smtClean="0">
                    <a:solidFill>
                      <a:prstClr val="black"/>
                    </a:solidFill>
                  </a:rPr>
                  <a:t>E</a:t>
                </a:r>
                <a:r>
                  <a:rPr lang="en-US" sz="1600" baseline="-25000" smtClean="0">
                    <a:solidFill>
                      <a:prstClr val="black"/>
                    </a:solidFill>
                  </a:rPr>
                  <a:t>F</a:t>
                </a:r>
              </a:p>
            </p:txBody>
          </p:sp>
          <p:sp>
            <p:nvSpPr>
              <p:cNvPr id="39986" name="TextBox 113"/>
              <p:cNvSpPr txBox="1">
                <a:spLocks noChangeArrowheads="1"/>
              </p:cNvSpPr>
              <p:nvPr/>
            </p:nvSpPr>
            <p:spPr bwMode="auto">
              <a:xfrm>
                <a:off x="10112991" y="4667536"/>
                <a:ext cx="617477"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smtClean="0">
                    <a:solidFill>
                      <a:prstClr val="black"/>
                    </a:solidFill>
                  </a:rPr>
                  <a:t>E</a:t>
                </a:r>
                <a:r>
                  <a:rPr lang="en-US" sz="1600" baseline="-25000" smtClean="0">
                    <a:solidFill>
                      <a:prstClr val="black"/>
                    </a:solidFill>
                  </a:rPr>
                  <a:t>VBM</a:t>
                </a:r>
              </a:p>
            </p:txBody>
          </p:sp>
          <p:sp>
            <p:nvSpPr>
              <p:cNvPr id="39987" name="TextBox 114"/>
              <p:cNvSpPr txBox="1">
                <a:spLocks noChangeArrowheads="1"/>
              </p:cNvSpPr>
              <p:nvPr/>
            </p:nvSpPr>
            <p:spPr bwMode="auto">
              <a:xfrm>
                <a:off x="7902053" y="1951631"/>
                <a:ext cx="686406"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smtClean="0">
                    <a:solidFill>
                      <a:prstClr val="black"/>
                    </a:solidFill>
                  </a:rPr>
                  <a:t>Metal</a:t>
                </a:r>
              </a:p>
            </p:txBody>
          </p:sp>
          <p:sp>
            <p:nvSpPr>
              <p:cNvPr id="39988" name="TextBox 115"/>
              <p:cNvSpPr txBox="1">
                <a:spLocks noChangeArrowheads="1"/>
              </p:cNvSpPr>
              <p:nvPr/>
            </p:nvSpPr>
            <p:spPr bwMode="auto">
              <a:xfrm>
                <a:off x="9050741" y="1965589"/>
                <a:ext cx="1026243"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smtClean="0">
                    <a:solidFill>
                      <a:prstClr val="black"/>
                    </a:solidFill>
                  </a:rPr>
                  <a:t>Dielectric</a:t>
                </a:r>
              </a:p>
            </p:txBody>
          </p:sp>
          <p:sp>
            <p:nvSpPr>
              <p:cNvPr id="39989" name="TextBox 116"/>
              <p:cNvSpPr txBox="1">
                <a:spLocks noChangeArrowheads="1"/>
              </p:cNvSpPr>
              <p:nvPr/>
            </p:nvSpPr>
            <p:spPr bwMode="auto">
              <a:xfrm>
                <a:off x="10153933" y="2906974"/>
                <a:ext cx="625492"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smtClean="0">
                    <a:solidFill>
                      <a:prstClr val="black"/>
                    </a:solidFill>
                  </a:rPr>
                  <a:t>E</a:t>
                </a:r>
                <a:r>
                  <a:rPr lang="en-US" sz="1600" baseline="-25000" smtClean="0">
                    <a:solidFill>
                      <a:prstClr val="black"/>
                    </a:solidFill>
                  </a:rPr>
                  <a:t>CBM</a:t>
                </a:r>
              </a:p>
            </p:txBody>
          </p:sp>
          <p:sp>
            <p:nvSpPr>
              <p:cNvPr id="118" name="Rectangle 117"/>
              <p:cNvSpPr/>
              <p:nvPr/>
            </p:nvSpPr>
            <p:spPr>
              <a:xfrm>
                <a:off x="8940746" y="2606051"/>
                <a:ext cx="1147257" cy="56310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19" name="Straight Connector 118"/>
              <p:cNvCxnSpPr/>
              <p:nvPr/>
            </p:nvCxnSpPr>
            <p:spPr>
              <a:xfrm flipV="1">
                <a:off x="7888341" y="2743768"/>
                <a:ext cx="237431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9992" name="TextBox 121"/>
              <p:cNvSpPr txBox="1">
                <a:spLocks noChangeArrowheads="1"/>
              </p:cNvSpPr>
              <p:nvPr/>
            </p:nvSpPr>
            <p:spPr bwMode="auto">
              <a:xfrm>
                <a:off x="7410734" y="2142699"/>
                <a:ext cx="487634" cy="369332"/>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prstClr val="black"/>
                    </a:solidFill>
                  </a:rPr>
                  <a:t>E</a:t>
                </a:r>
                <a:r>
                  <a:rPr lang="en-US" baseline="-25000" smtClean="0">
                    <a:solidFill>
                      <a:prstClr val="black"/>
                    </a:solidFill>
                  </a:rPr>
                  <a:t>0</a:t>
                </a:r>
                <a:r>
                  <a:rPr lang="en-US" smtClean="0">
                    <a:solidFill>
                      <a:prstClr val="black"/>
                    </a:solidFill>
                  </a:rPr>
                  <a:t> </a:t>
                </a:r>
              </a:p>
            </p:txBody>
          </p:sp>
          <p:sp>
            <p:nvSpPr>
              <p:cNvPr id="39993" name="TextBox 124"/>
              <p:cNvSpPr txBox="1">
                <a:spLocks noChangeArrowheads="1"/>
              </p:cNvSpPr>
              <p:nvPr/>
            </p:nvSpPr>
            <p:spPr bwMode="auto">
              <a:xfrm>
                <a:off x="8065150" y="2374712"/>
                <a:ext cx="502061" cy="369332"/>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prstClr val="black"/>
                    </a:solidFill>
                    <a:latin typeface="Symbol" pitchFamily="18" charset="2"/>
                  </a:rPr>
                  <a:t>DF</a:t>
                </a:r>
              </a:p>
            </p:txBody>
          </p:sp>
          <p:sp>
            <p:nvSpPr>
              <p:cNvPr id="39994" name="TextBox 127"/>
              <p:cNvSpPr txBox="1">
                <a:spLocks noChangeArrowheads="1"/>
              </p:cNvSpPr>
              <p:nvPr/>
            </p:nvSpPr>
            <p:spPr bwMode="auto">
              <a:xfrm>
                <a:off x="9239535" y="2770496"/>
                <a:ext cx="518091" cy="369332"/>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prstClr val="black"/>
                    </a:solidFill>
                  </a:rPr>
                  <a:t>CB</a:t>
                </a:r>
              </a:p>
            </p:txBody>
          </p:sp>
          <p:cxnSp>
            <p:nvCxnSpPr>
              <p:cNvPr id="129" name="Straight Connector 128"/>
              <p:cNvCxnSpPr/>
              <p:nvPr/>
            </p:nvCxnSpPr>
            <p:spPr>
              <a:xfrm flipV="1">
                <a:off x="7904903" y="2336738"/>
                <a:ext cx="23743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59"/>
            <p:cNvGrpSpPr>
              <a:grpSpLocks/>
            </p:cNvGrpSpPr>
            <p:nvPr/>
          </p:nvGrpSpPr>
          <p:grpSpPr bwMode="auto">
            <a:xfrm>
              <a:off x="4890855" y="2101758"/>
              <a:ext cx="360996" cy="1561004"/>
              <a:chOff x="4890855" y="2101758"/>
              <a:chExt cx="360996" cy="1561004"/>
            </a:xfrm>
          </p:grpSpPr>
          <p:cxnSp>
            <p:nvCxnSpPr>
              <p:cNvPr id="57" name="Straight Arrow Connector 56"/>
              <p:cNvCxnSpPr/>
              <p:nvPr/>
            </p:nvCxnSpPr>
            <p:spPr bwMode="auto">
              <a:xfrm rot="5400000">
                <a:off x="4429147" y="2877339"/>
                <a:ext cx="1560512" cy="909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976" name="TextBox 124"/>
              <p:cNvSpPr txBox="1">
                <a:spLocks noChangeArrowheads="1"/>
              </p:cNvSpPr>
              <p:nvPr/>
            </p:nvSpPr>
            <p:spPr bwMode="auto">
              <a:xfrm>
                <a:off x="4890855" y="2815857"/>
                <a:ext cx="360996" cy="369332"/>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prstClr val="black"/>
                    </a:solidFill>
                    <a:latin typeface="Symbol" pitchFamily="18" charset="2"/>
                  </a:rPr>
                  <a:t>F</a:t>
                </a:r>
              </a:p>
            </p:txBody>
          </p:sp>
        </p:grpSp>
      </p:grpSp>
      <p:grpSp>
        <p:nvGrpSpPr>
          <p:cNvPr id="6" name="Group 43"/>
          <p:cNvGrpSpPr>
            <a:grpSpLocks/>
          </p:cNvGrpSpPr>
          <p:nvPr/>
        </p:nvGrpSpPr>
        <p:grpSpPr bwMode="auto">
          <a:xfrm>
            <a:off x="6113463" y="3433763"/>
            <a:ext cx="2166937" cy="584200"/>
            <a:chOff x="6591869" y="3084394"/>
            <a:chExt cx="2166375" cy="584775"/>
          </a:xfrm>
        </p:grpSpPr>
        <p:sp>
          <p:nvSpPr>
            <p:cNvPr id="63" name="Rectangle 62"/>
            <p:cNvSpPr/>
            <p:nvPr/>
          </p:nvSpPr>
          <p:spPr>
            <a:xfrm>
              <a:off x="6591869" y="3275462"/>
              <a:ext cx="1228298" cy="150125"/>
            </a:xfrm>
            <a:prstGeom prst="rect">
              <a:avLst/>
            </a:prstGeom>
            <a:gradFill flip="none" rotWithShape="1">
              <a:gsLst>
                <a:gs pos="0">
                  <a:srgbClr val="2328FD">
                    <a:tint val="66000"/>
                    <a:satMod val="160000"/>
                  </a:srgbClr>
                </a:gs>
                <a:gs pos="50000">
                  <a:srgbClr val="2328FD">
                    <a:tint val="44500"/>
                    <a:satMod val="160000"/>
                  </a:srgbClr>
                </a:gs>
                <a:gs pos="100000">
                  <a:srgbClr val="2328FD">
                    <a:tint val="23500"/>
                    <a:satMod val="160000"/>
                  </a:srgbClr>
                </a:gs>
              </a:gsLst>
              <a:path path="circle">
                <a:fillToRect l="50000" t="50000" r="50000" b="50000"/>
              </a:path>
              <a:tileRect/>
            </a:gradFill>
            <a:ln>
              <a:solidFill>
                <a:srgbClr val="1106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972" name="TextBox 45"/>
            <p:cNvSpPr txBox="1">
              <a:spLocks noChangeArrowheads="1"/>
            </p:cNvSpPr>
            <p:nvPr/>
          </p:nvSpPr>
          <p:spPr bwMode="auto">
            <a:xfrm>
              <a:off x="7820167" y="3084394"/>
              <a:ext cx="938077"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1600" smtClean="0">
                  <a:solidFill>
                    <a:srgbClr val="1106EC"/>
                  </a:solidFill>
                </a:rPr>
                <a:t>F center</a:t>
              </a:r>
            </a:p>
            <a:p>
              <a:pPr fontAlgn="base">
                <a:spcBef>
                  <a:spcPct val="0"/>
                </a:spcBef>
                <a:spcAft>
                  <a:spcPct val="0"/>
                </a:spcAft>
              </a:pPr>
              <a:r>
                <a:rPr lang="en-US" sz="1600" smtClean="0">
                  <a:solidFill>
                    <a:srgbClr val="1106EC"/>
                  </a:solidFill>
                </a:rPr>
                <a:t>band</a:t>
              </a:r>
            </a:p>
          </p:txBody>
        </p:sp>
      </p:grpSp>
      <p:grpSp>
        <p:nvGrpSpPr>
          <p:cNvPr id="7" name="Group 64"/>
          <p:cNvGrpSpPr>
            <a:grpSpLocks/>
          </p:cNvGrpSpPr>
          <p:nvPr/>
        </p:nvGrpSpPr>
        <p:grpSpPr bwMode="auto">
          <a:xfrm>
            <a:off x="6300788" y="3459163"/>
            <a:ext cx="428625" cy="461962"/>
            <a:chOff x="3400097" y="5528441"/>
            <a:chExt cx="428322" cy="461665"/>
          </a:xfrm>
        </p:grpSpPr>
        <p:sp>
          <p:nvSpPr>
            <p:cNvPr id="39967" name="TextBox 65"/>
            <p:cNvSpPr txBox="1">
              <a:spLocks noChangeArrowheads="1"/>
            </p:cNvSpPr>
            <p:nvPr/>
          </p:nvSpPr>
          <p:spPr bwMode="auto">
            <a:xfrm>
              <a:off x="3400097" y="5528441"/>
              <a:ext cx="428322" cy="461665"/>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prstClr val="black"/>
                  </a:solidFill>
                </a:rPr>
                <a:t> </a:t>
              </a:r>
              <a:r>
                <a:rPr lang="en-US" sz="2400" smtClean="0">
                  <a:solidFill>
                    <a:prstClr val="black"/>
                  </a:solidFill>
                </a:rPr>
                <a:t>+</a:t>
              </a:r>
            </a:p>
          </p:txBody>
        </p:sp>
        <p:sp>
          <p:nvSpPr>
            <p:cNvPr id="67" name="Oval 66"/>
            <p:cNvSpPr/>
            <p:nvPr/>
          </p:nvSpPr>
          <p:spPr>
            <a:xfrm>
              <a:off x="3447688" y="5623630"/>
              <a:ext cx="345830" cy="29825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8" name="Group 67"/>
          <p:cNvGrpSpPr>
            <a:grpSpLocks/>
          </p:cNvGrpSpPr>
          <p:nvPr/>
        </p:nvGrpSpPr>
        <p:grpSpPr bwMode="auto">
          <a:xfrm>
            <a:off x="6400800" y="1982788"/>
            <a:ext cx="1617663" cy="1701800"/>
            <a:chOff x="6400799" y="1529255"/>
            <a:chExt cx="1618064" cy="1702676"/>
          </a:xfrm>
        </p:grpSpPr>
        <p:grpSp>
          <p:nvGrpSpPr>
            <p:cNvPr id="9" name="Group 46"/>
            <p:cNvGrpSpPr>
              <a:grpSpLocks/>
            </p:cNvGrpSpPr>
            <p:nvPr/>
          </p:nvGrpSpPr>
          <p:grpSpPr bwMode="auto">
            <a:xfrm>
              <a:off x="6400799" y="1529255"/>
              <a:ext cx="389850" cy="1702676"/>
              <a:chOff x="536027" y="4414345"/>
              <a:chExt cx="389850" cy="1702676"/>
            </a:xfrm>
          </p:grpSpPr>
          <p:cxnSp>
            <p:nvCxnSpPr>
              <p:cNvPr id="71" name="Straight Arrow Connector 70"/>
              <p:cNvCxnSpPr/>
              <p:nvPr/>
            </p:nvCxnSpPr>
            <p:spPr>
              <a:xfrm rot="16200000" flipV="1">
                <a:off x="70594" y="5430870"/>
                <a:ext cx="1356423" cy="15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0" name="Group 40"/>
              <p:cNvGrpSpPr>
                <a:grpSpLocks/>
              </p:cNvGrpSpPr>
              <p:nvPr/>
            </p:nvGrpSpPr>
            <p:grpSpPr bwMode="auto">
              <a:xfrm>
                <a:off x="536027" y="4414345"/>
                <a:ext cx="389850" cy="369332"/>
                <a:chOff x="3011214" y="5785945"/>
                <a:chExt cx="389850" cy="369332"/>
              </a:xfrm>
            </p:grpSpPr>
            <p:sp>
              <p:nvSpPr>
                <p:cNvPr id="39965" name="TextBox 72"/>
                <p:cNvSpPr txBox="1">
                  <a:spLocks noChangeArrowheads="1"/>
                </p:cNvSpPr>
                <p:nvPr/>
              </p:nvSpPr>
              <p:spPr bwMode="auto">
                <a:xfrm>
                  <a:off x="3011214" y="5785945"/>
                  <a:ext cx="389850" cy="369332"/>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prstClr val="black"/>
                      </a:solidFill>
                    </a:rPr>
                    <a:t>e-</a:t>
                  </a:r>
                </a:p>
              </p:txBody>
            </p:sp>
            <p:sp>
              <p:nvSpPr>
                <p:cNvPr id="74" name="Oval 73"/>
                <p:cNvSpPr/>
                <p:nvPr/>
              </p:nvSpPr>
              <p:spPr>
                <a:xfrm>
                  <a:off x="3042972" y="5817711"/>
                  <a:ext cx="347750" cy="300191"/>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sp>
          <p:nvSpPr>
            <p:cNvPr id="39962" name="TextBox 69"/>
            <p:cNvSpPr txBox="1">
              <a:spLocks noChangeArrowheads="1"/>
            </p:cNvSpPr>
            <p:nvPr/>
          </p:nvSpPr>
          <p:spPr bwMode="auto">
            <a:xfrm>
              <a:off x="6668813" y="2569779"/>
              <a:ext cx="1350050" cy="369332"/>
            </a:xfrm>
            <a:prstGeom prst="rect">
              <a:avLst/>
            </a:prstGeom>
            <a:noFill/>
            <a:ln w="9525">
              <a:noFill/>
              <a:miter lim="800000"/>
              <a:headEnd/>
              <a:tailEnd/>
            </a:ln>
          </p:spPr>
          <p:txBody>
            <a:bodyPr wrap="none">
              <a:spAutoFit/>
            </a:bodyPr>
            <a:lstStyle/>
            <a:p>
              <a:pPr fontAlgn="base">
                <a:spcBef>
                  <a:spcPct val="0"/>
                </a:spcBef>
                <a:spcAft>
                  <a:spcPct val="0"/>
                </a:spcAft>
              </a:pPr>
              <a:r>
                <a:rPr lang="en-US" i="1" smtClean="0">
                  <a:solidFill>
                    <a:prstClr val="black"/>
                  </a:solidFill>
                  <a:latin typeface="Times New Roman" pitchFamily="18" charset="0"/>
                  <a:cs typeface="Times New Roman" pitchFamily="18" charset="0"/>
                </a:rPr>
                <a:t>h</a:t>
              </a:r>
              <a:r>
                <a:rPr lang="en-US" smtClean="0">
                  <a:solidFill>
                    <a:prstClr val="black"/>
                  </a:solidFill>
                  <a:latin typeface="Symbol" pitchFamily="18" charset="2"/>
                </a:rPr>
                <a:t>n</a:t>
              </a:r>
              <a:r>
                <a:rPr lang="en-US" smtClean="0">
                  <a:solidFill>
                    <a:prstClr val="black"/>
                  </a:solidFill>
                </a:rPr>
                <a:t> ~ 3.5 eV</a:t>
              </a:r>
            </a:p>
          </p:txBody>
        </p:sp>
      </p:grpSp>
      <p:grpSp>
        <p:nvGrpSpPr>
          <p:cNvPr id="11" name="Group 74"/>
          <p:cNvGrpSpPr>
            <a:grpSpLocks/>
          </p:cNvGrpSpPr>
          <p:nvPr/>
        </p:nvGrpSpPr>
        <p:grpSpPr bwMode="auto">
          <a:xfrm>
            <a:off x="5313363" y="3527425"/>
            <a:ext cx="1039812" cy="369888"/>
            <a:chOff x="4871545" y="6132786"/>
            <a:chExt cx="1040525" cy="369332"/>
          </a:xfrm>
        </p:grpSpPr>
        <p:cxnSp>
          <p:nvCxnSpPr>
            <p:cNvPr id="76" name="Straight Arrow Connector 75"/>
            <p:cNvCxnSpPr/>
            <p:nvPr/>
          </p:nvCxnSpPr>
          <p:spPr>
            <a:xfrm>
              <a:off x="5360830" y="6289713"/>
              <a:ext cx="551240" cy="15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 name="Group 54"/>
            <p:cNvGrpSpPr>
              <a:grpSpLocks/>
            </p:cNvGrpSpPr>
            <p:nvPr/>
          </p:nvGrpSpPr>
          <p:grpSpPr bwMode="auto">
            <a:xfrm>
              <a:off x="4871545" y="6132786"/>
              <a:ext cx="441434" cy="369332"/>
              <a:chOff x="3358055" y="6069724"/>
              <a:chExt cx="441434" cy="369332"/>
            </a:xfrm>
          </p:grpSpPr>
          <p:sp>
            <p:nvSpPr>
              <p:cNvPr id="78" name="Oval 77"/>
              <p:cNvSpPr/>
              <p:nvPr/>
            </p:nvSpPr>
            <p:spPr>
              <a:xfrm>
                <a:off x="3405713" y="6069724"/>
                <a:ext cx="362198" cy="331289"/>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960" name="TextBox 78"/>
              <p:cNvSpPr txBox="1">
                <a:spLocks noChangeArrowheads="1"/>
              </p:cNvSpPr>
              <p:nvPr/>
            </p:nvSpPr>
            <p:spPr bwMode="auto">
              <a:xfrm>
                <a:off x="3358055" y="6069724"/>
                <a:ext cx="441434" cy="369332"/>
              </a:xfrm>
              <a:prstGeom prst="rect">
                <a:avLst/>
              </a:prstGeom>
              <a:noFill/>
              <a:ln w="9525">
                <a:noFill/>
                <a:miter lim="800000"/>
                <a:headEnd/>
                <a:tailEnd/>
              </a:ln>
            </p:spPr>
            <p:txBody>
              <a:bodyPr>
                <a:spAutoFit/>
              </a:bodyPr>
              <a:lstStyle/>
              <a:p>
                <a:pPr fontAlgn="base">
                  <a:spcBef>
                    <a:spcPct val="0"/>
                  </a:spcBef>
                  <a:spcAft>
                    <a:spcPct val="0"/>
                  </a:spcAft>
                </a:pPr>
                <a:r>
                  <a:rPr lang="en-US" smtClean="0">
                    <a:solidFill>
                      <a:prstClr val="black"/>
                    </a:solidFill>
                  </a:rPr>
                  <a:t>e-</a:t>
                </a:r>
              </a:p>
            </p:txBody>
          </p:sp>
        </p:grpSp>
      </p:grpSp>
      <p:sp>
        <p:nvSpPr>
          <p:cNvPr id="39954" name="Rectangle 54"/>
          <p:cNvSpPr>
            <a:spLocks noChangeArrowheads="1"/>
          </p:cNvSpPr>
          <p:nvPr/>
        </p:nvSpPr>
        <p:spPr bwMode="auto">
          <a:xfrm>
            <a:off x="163513" y="6448425"/>
            <a:ext cx="255587" cy="246063"/>
          </a:xfrm>
          <a:prstGeom prst="rect">
            <a:avLst/>
          </a:prstGeom>
          <a:noFill/>
          <a:ln w="9525">
            <a:noFill/>
            <a:miter lim="800000"/>
            <a:headEnd/>
            <a:tailEnd/>
          </a:ln>
        </p:spPr>
        <p:txBody>
          <a:bodyPr wrap="none">
            <a:spAutoFit/>
          </a:bodyPr>
          <a:lstStyle/>
          <a:p>
            <a:pPr fontAlgn="base">
              <a:spcBef>
                <a:spcPct val="0"/>
              </a:spcBef>
              <a:spcAft>
                <a:spcPct val="0"/>
              </a:spcAft>
            </a:pPr>
            <a:fld id="{0D15B70A-F007-4474-A355-B61EBF7B9BF7}" type="slidenum">
              <a:rPr lang="en-US" sz="1000" smtClean="0">
                <a:solidFill>
                  <a:prstClr val="black"/>
                </a:solidFill>
              </a:rPr>
              <a:pPr fontAlgn="base">
                <a:spcBef>
                  <a:spcPct val="0"/>
                </a:spcBef>
                <a:spcAft>
                  <a:spcPct val="0"/>
                </a:spcAft>
              </a:pPr>
              <a:t>20</a:t>
            </a:fld>
            <a:endParaRPr lang="en-US" sz="1000" smtClean="0">
              <a:solidFill>
                <a:prstClr val="black"/>
              </a:solidFill>
            </a:endParaRPr>
          </a:p>
        </p:txBody>
      </p:sp>
      <p:pic>
        <p:nvPicPr>
          <p:cNvPr id="39955" name="Picture 5"/>
          <p:cNvPicPr>
            <a:picLocks noChangeAspect="1" noChangeArrowheads="1"/>
          </p:cNvPicPr>
          <p:nvPr/>
        </p:nvPicPr>
        <p:blipFill>
          <a:blip r:embed="rId2" cstate="print"/>
          <a:srcRect l="23672" t="37401" r="23151" b="37122"/>
          <a:stretch>
            <a:fillRect/>
          </a:stretch>
        </p:blipFill>
        <p:spPr bwMode="auto">
          <a:xfrm>
            <a:off x="1341438" y="2904891"/>
            <a:ext cx="2774950" cy="838200"/>
          </a:xfrm>
          <a:prstGeom prst="rect">
            <a:avLst/>
          </a:prstGeom>
          <a:noFill/>
          <a:ln w="9525">
            <a:noFill/>
            <a:miter lim="800000"/>
            <a:headEnd/>
            <a:tailEnd/>
          </a:ln>
        </p:spPr>
      </p:pic>
      <p:sp>
        <p:nvSpPr>
          <p:cNvPr id="39956" name="TextBox 57"/>
          <p:cNvSpPr txBox="1">
            <a:spLocks noChangeArrowheads="1"/>
          </p:cNvSpPr>
          <p:nvPr/>
        </p:nvSpPr>
        <p:spPr bwMode="auto">
          <a:xfrm>
            <a:off x="371475" y="6221178"/>
            <a:ext cx="4084638" cy="523875"/>
          </a:xfrm>
          <a:prstGeom prst="rect">
            <a:avLst/>
          </a:prstGeom>
          <a:noFill/>
          <a:ln w="9525">
            <a:noFill/>
            <a:miter lim="800000"/>
            <a:headEnd/>
            <a:tailEnd/>
          </a:ln>
        </p:spPr>
        <p:txBody>
          <a:bodyPr wrap="none">
            <a:spAutoFit/>
          </a:bodyPr>
          <a:lstStyle/>
          <a:p>
            <a:pPr fontAlgn="base">
              <a:spcBef>
                <a:spcPct val="0"/>
              </a:spcBef>
              <a:spcAft>
                <a:spcPct val="0"/>
              </a:spcAft>
            </a:pPr>
            <a:r>
              <a:rPr lang="en-US" sz="1400" smtClean="0">
                <a:solidFill>
                  <a:srgbClr val="764014"/>
                </a:solidFill>
              </a:rPr>
              <a:t>JR Maldonado et al. Microelectronic Engineering </a:t>
            </a:r>
          </a:p>
          <a:p>
            <a:pPr fontAlgn="base">
              <a:spcBef>
                <a:spcPct val="0"/>
              </a:spcBef>
              <a:spcAft>
                <a:spcPct val="0"/>
              </a:spcAft>
            </a:pPr>
            <a:r>
              <a:rPr lang="en-US" sz="1400" b="1" smtClean="0">
                <a:solidFill>
                  <a:srgbClr val="764014"/>
                </a:solidFill>
              </a:rPr>
              <a:t>86</a:t>
            </a:r>
            <a:r>
              <a:rPr lang="en-US" sz="1400" smtClean="0">
                <a:solidFill>
                  <a:srgbClr val="764014"/>
                </a:solidFill>
              </a:rPr>
              <a:t>, (2009) 529 &amp; references therein</a:t>
            </a:r>
          </a:p>
        </p:txBody>
      </p:sp>
      <p:sp>
        <p:nvSpPr>
          <p:cNvPr id="58" name="Rectangle 7"/>
          <p:cNvSpPr txBox="1">
            <a:spLocks noChangeArrowheads="1"/>
          </p:cNvSpPr>
          <p:nvPr/>
        </p:nvSpPr>
        <p:spPr bwMode="auto">
          <a:xfrm>
            <a:off x="-2264229" y="818923"/>
            <a:ext cx="9144000" cy="461962"/>
          </a:xfrm>
          <a:prstGeom prst="rect">
            <a:avLst/>
          </a:prstGeom>
          <a:noFill/>
          <a:ln w="9525">
            <a:noFill/>
            <a:miter lim="800000"/>
            <a:headEnd/>
            <a:tailEnd/>
          </a:ln>
        </p:spPr>
        <p:txBody>
          <a:bodyPr lIns="0" tIns="0" rIns="0" bIns="0"/>
          <a:lstStyle/>
          <a:p>
            <a:pPr marL="457200" indent="-457200" algn="ctr" eaLnBrk="0" fontAlgn="base" hangingPunct="0">
              <a:lnSpc>
                <a:spcPct val="85000"/>
              </a:lnSpc>
              <a:spcBef>
                <a:spcPct val="0"/>
              </a:spcBef>
              <a:spcAft>
                <a:spcPct val="0"/>
              </a:spcAft>
              <a:defRPr/>
            </a:pPr>
            <a:endParaRPr lang="en-US" sz="2800" b="1" kern="0" dirty="0">
              <a:solidFill>
                <a:srgbClr val="764014"/>
              </a:solidFill>
              <a:latin typeface="Arial Unicode MS" pitchFamily="34" charset="-128"/>
              <a:ea typeface="+mj-ea"/>
            </a:endParaRPr>
          </a:p>
        </p:txBody>
      </p:sp>
      <p:sp>
        <p:nvSpPr>
          <p:cNvPr id="59" name="Foliennummernplatzhalter 58"/>
          <p:cNvSpPr>
            <a:spLocks noGrp="1"/>
          </p:cNvSpPr>
          <p:nvPr>
            <p:ph type="sldNum" sz="quarter" idx="10"/>
          </p:nvPr>
        </p:nvSpPr>
        <p:spPr/>
        <p:txBody>
          <a:bodyPr/>
          <a:lstStyle/>
          <a:p>
            <a:pPr>
              <a:defRPr/>
            </a:pPr>
            <a:fld id="{40B1C456-2D53-402B-898C-3194741FC111}" type="slidenum">
              <a:rPr lang="en-US" smtClean="0">
                <a:solidFill>
                  <a:prstClr val="black"/>
                </a:solidFill>
              </a:rPr>
              <a:pPr>
                <a:defRPr/>
              </a:pPr>
              <a:t>20</a:t>
            </a:fld>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additive="base">
                                        <p:cTn id="12" dur="500" fill="hold"/>
                                        <p:tgtEl>
                                          <p:spTgt spid="127"/>
                                        </p:tgtEl>
                                        <p:attrNameLst>
                                          <p:attrName>ppt_x</p:attrName>
                                        </p:attrNameLst>
                                      </p:cBhvr>
                                      <p:tavLst>
                                        <p:tav tm="0">
                                          <p:val>
                                            <p:strVal val="#ppt_x"/>
                                          </p:val>
                                        </p:tav>
                                        <p:tav tm="100000">
                                          <p:val>
                                            <p:strVal val="#ppt_x"/>
                                          </p:val>
                                        </p:tav>
                                      </p:tavLst>
                                    </p:anim>
                                    <p:anim calcmode="lin" valueType="num">
                                      <p:cBhvr additive="base">
                                        <p:cTn id="13"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9" presetClass="exit" presetSubtype="0" fill="hold" nodeType="afterEffect">
                                  <p:stCondLst>
                                    <p:cond delay="0"/>
                                  </p:stCondLst>
                                  <p:childTnLst>
                                    <p:animEffect transition="out" filter="dissolve">
                                      <p:cBhvr>
                                        <p:cTn id="44" dur="1000"/>
                                        <p:tgtEl>
                                          <p:spTgt spid="11"/>
                                        </p:tgtEl>
                                      </p:cBhvr>
                                    </p:animEffect>
                                    <p:set>
                                      <p:cBhvr>
                                        <p:cTn id="45" dur="1" fill="hold">
                                          <p:stCondLst>
                                            <p:cond delay="999"/>
                                          </p:stCondLst>
                                        </p:cTn>
                                        <p:tgtEl>
                                          <p:spTgt spid="11"/>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1625" y="228600"/>
            <a:ext cx="8540750" cy="1219200"/>
          </a:xfrm>
        </p:spPr>
        <p:txBody>
          <a:bodyPr/>
          <a:lstStyle/>
          <a:p>
            <a:r>
              <a:rPr lang="en-US" sz="3600" u="none" dirty="0" smtClean="0">
                <a:latin typeface="Arial" charset="0"/>
                <a:cs typeface="Arial" charset="0"/>
              </a:rPr>
              <a:t>Individual field emitters provide electron beams with exquisite brightness</a:t>
            </a:r>
          </a:p>
        </p:txBody>
      </p:sp>
      <p:sp>
        <p:nvSpPr>
          <p:cNvPr id="8195" name="Content Placeholder 2"/>
          <p:cNvSpPr>
            <a:spLocks noGrp="1"/>
          </p:cNvSpPr>
          <p:nvPr>
            <p:ph sz="half" idx="1"/>
          </p:nvPr>
        </p:nvSpPr>
        <p:spPr>
          <a:xfrm>
            <a:off x="457200" y="3875088"/>
            <a:ext cx="4205287" cy="2678112"/>
          </a:xfrm>
        </p:spPr>
        <p:txBody>
          <a:bodyPr/>
          <a:lstStyle/>
          <a:p>
            <a:r>
              <a:rPr lang="en-US" sz="2400" dirty="0" smtClean="0">
                <a:latin typeface="Arial" charset="0"/>
                <a:cs typeface="Arial" charset="0"/>
              </a:rPr>
              <a:t>Diamond tip and self-aligned gate comprise monolithic structure</a:t>
            </a:r>
          </a:p>
          <a:p>
            <a:r>
              <a:rPr lang="en-US" sz="2400" dirty="0" smtClean="0">
                <a:latin typeface="Arial" charset="0"/>
                <a:cs typeface="Arial" charset="0"/>
              </a:rPr>
              <a:t>Tip radius ~6 nm</a:t>
            </a:r>
          </a:p>
          <a:p>
            <a:r>
              <a:rPr lang="en-US" sz="2400" dirty="0" smtClean="0">
                <a:latin typeface="Arial" charset="0"/>
                <a:cs typeface="Arial" charset="0"/>
              </a:rPr>
              <a:t>Tip current is switched by ~70 V gate bias</a:t>
            </a:r>
          </a:p>
        </p:txBody>
      </p:sp>
      <p:sp>
        <p:nvSpPr>
          <p:cNvPr id="8196" name="Content Placeholder 3"/>
          <p:cNvSpPr>
            <a:spLocks noGrp="1"/>
          </p:cNvSpPr>
          <p:nvPr>
            <p:ph sz="half" idx="2"/>
          </p:nvPr>
        </p:nvSpPr>
        <p:spPr>
          <a:xfrm>
            <a:off x="4419600" y="3886200"/>
            <a:ext cx="4724400" cy="2209800"/>
          </a:xfrm>
        </p:spPr>
        <p:txBody>
          <a:bodyPr/>
          <a:lstStyle/>
          <a:p>
            <a:r>
              <a:rPr lang="en-US" sz="2400" dirty="0" smtClean="0">
                <a:latin typeface="Arial" charset="0"/>
                <a:cs typeface="Arial" charset="0"/>
              </a:rPr>
              <a:t>Measured current  ~ 15 </a:t>
            </a:r>
            <a:r>
              <a:rPr lang="en-US" sz="2400" dirty="0" err="1" smtClean="0">
                <a:latin typeface="Symbol" pitchFamily="18" charset="2"/>
                <a:cs typeface="Arial" charset="0"/>
              </a:rPr>
              <a:t>m</a:t>
            </a:r>
            <a:r>
              <a:rPr lang="en-US" sz="2400" dirty="0" err="1" smtClean="0">
                <a:latin typeface="Arial" charset="0"/>
                <a:cs typeface="Arial" charset="0"/>
              </a:rPr>
              <a:t>A</a:t>
            </a:r>
            <a:endParaRPr lang="en-US" sz="2400" dirty="0" smtClean="0">
              <a:latin typeface="Arial" charset="0"/>
              <a:cs typeface="Arial" charset="0"/>
            </a:endParaRPr>
          </a:p>
          <a:p>
            <a:r>
              <a:rPr lang="en-US" sz="2400" dirty="0" smtClean="0">
                <a:latin typeface="Arial" charset="0"/>
                <a:cs typeface="Arial" charset="0"/>
              </a:rPr>
              <a:t>Simulations indicate normalized </a:t>
            </a:r>
            <a:r>
              <a:rPr lang="en-US" sz="2400" dirty="0" err="1" smtClean="0">
                <a:latin typeface="Arial" charset="0"/>
                <a:cs typeface="Arial" charset="0"/>
              </a:rPr>
              <a:t>emittance</a:t>
            </a:r>
            <a:r>
              <a:rPr lang="en-US" sz="2400" dirty="0" smtClean="0">
                <a:latin typeface="Arial" charset="0"/>
                <a:cs typeface="Arial" charset="0"/>
              </a:rPr>
              <a:t> ~ 1.3 nm  </a:t>
            </a:r>
          </a:p>
          <a:p>
            <a:pPr lvl="1"/>
            <a:r>
              <a:rPr lang="en-US" sz="2000" dirty="0" smtClean="0">
                <a:latin typeface="Arial" charset="0"/>
                <a:cs typeface="Arial" charset="0"/>
              </a:rPr>
              <a:t>Mostly spherical aberration</a:t>
            </a:r>
          </a:p>
          <a:p>
            <a:r>
              <a:rPr lang="en-US" sz="2400" dirty="0" smtClean="0">
                <a:latin typeface="Arial" charset="0"/>
                <a:cs typeface="Arial" charset="0"/>
              </a:rPr>
              <a:t>Heisenberg limit ~ 1 pm possible from </a:t>
            </a:r>
            <a:r>
              <a:rPr lang="en-US" sz="2400" dirty="0" err="1" smtClean="0">
                <a:latin typeface="Arial" charset="0"/>
                <a:cs typeface="Arial" charset="0"/>
              </a:rPr>
              <a:t>ungated</a:t>
            </a:r>
            <a:r>
              <a:rPr lang="en-US" sz="2400" dirty="0" smtClean="0">
                <a:latin typeface="Arial" charset="0"/>
                <a:cs typeface="Arial" charset="0"/>
              </a:rPr>
              <a:t> tip</a:t>
            </a:r>
          </a:p>
        </p:txBody>
      </p:sp>
      <p:pic>
        <p:nvPicPr>
          <p:cNvPr id="8197" name="Picture 10"/>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990600" y="1785938"/>
            <a:ext cx="2824163" cy="1719262"/>
          </a:xfrm>
          <a:prstGeom prst="rect">
            <a:avLst/>
          </a:prstGeom>
          <a:noFill/>
          <a:ln w="9525">
            <a:noFill/>
            <a:miter lim="800000"/>
            <a:headEnd/>
            <a:tailEnd/>
          </a:ln>
        </p:spPr>
      </p:pic>
      <p:pic>
        <p:nvPicPr>
          <p:cNvPr id="8198" name="Picture 5"/>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410200" y="1524000"/>
            <a:ext cx="2174875" cy="2174875"/>
          </a:xfrm>
          <a:prstGeom prst="rect">
            <a:avLst/>
          </a:prstGeom>
          <a:noFill/>
          <a:ln w="9525">
            <a:noFill/>
            <a:miter lim="800000"/>
            <a:headEnd/>
            <a:tailEnd/>
          </a:ln>
        </p:spPr>
      </p:pic>
      <p:pic>
        <p:nvPicPr>
          <p:cNvPr id="8199" name="Picture 1"/>
          <p:cNvPicPr>
            <a:picLocks noChangeAspect="1" noChangeArrowheads="1"/>
          </p:cNvPicPr>
          <p:nvPr/>
        </p:nvPicPr>
        <p:blipFill>
          <a:blip r:embed="rId4" cstate="print"/>
          <a:srcRect/>
          <a:stretch>
            <a:fillRect/>
          </a:stretch>
        </p:blipFill>
        <p:spPr bwMode="auto">
          <a:xfrm>
            <a:off x="8572500" y="5864225"/>
            <a:ext cx="571500" cy="993775"/>
          </a:xfrm>
          <a:prstGeom prst="rect">
            <a:avLst/>
          </a:prstGeom>
          <a:noFill/>
          <a:ln w="9525">
            <a:noFill/>
            <a:miter lim="800000"/>
            <a:headEnd/>
            <a:tailEnd/>
          </a:ln>
        </p:spPr>
      </p:pic>
      <p:sp>
        <p:nvSpPr>
          <p:cNvPr id="11" name="Rectangle 4"/>
          <p:cNvSpPr txBox="1">
            <a:spLocks noChangeArrowheads="1"/>
          </p:cNvSpPr>
          <p:nvPr/>
        </p:nvSpPr>
        <p:spPr bwMode="auto">
          <a:xfrm>
            <a:off x="2433092" y="6504384"/>
            <a:ext cx="487521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ct val="0"/>
              </a:spcAft>
              <a:buClr>
                <a:schemeClr val="bg1"/>
              </a:buClr>
              <a:buSzPct val="110000"/>
              <a:buFontTx/>
              <a:buNone/>
              <a:tabLst/>
              <a:defRPr/>
            </a:pPr>
            <a:r>
              <a:rPr kumimoji="0" lang="en-US" sz="1800" b="0" i="0" u="none" strike="noStrike" kern="0" cap="none" spc="0" normalizeH="0" baseline="0" noProof="0" smtClean="0">
                <a:ln>
                  <a:noFill/>
                </a:ln>
                <a:solidFill>
                  <a:schemeClr val="tx1"/>
                </a:solidFill>
                <a:effectLst/>
                <a:uLnTx/>
                <a:uFillTx/>
                <a:latin typeface="Arial" charset="0"/>
                <a:ea typeface="+mn-ea"/>
                <a:cs typeface="Arial" charset="0"/>
              </a:rPr>
              <a:t>Bo Choi, Jonathan Jarvis, and Charles Brau</a:t>
            </a:r>
            <a:r>
              <a:rPr kumimoji="0" lang="en-US" sz="1600" b="0" i="1" u="none" strike="noStrike" kern="0" cap="none" spc="0" normalizeH="0" baseline="0" noProof="0" smtClean="0">
                <a:ln>
                  <a:noFill/>
                </a:ln>
                <a:solidFill>
                  <a:schemeClr val="tx1"/>
                </a:solidFill>
                <a:effectLst/>
                <a:uLnTx/>
                <a:uFillTx/>
                <a:latin typeface="Arial" charset="0"/>
                <a:ea typeface="+mn-ea"/>
                <a:cs typeface="Arial" charset="0"/>
              </a:rPr>
              <a:t> </a:t>
            </a:r>
            <a:endParaRPr kumimoji="0" lang="en-US" sz="1600" b="0" i="1"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xmlns="" val="1449516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a:xfrm>
            <a:off x="301625" y="228600"/>
            <a:ext cx="8540750" cy="1143000"/>
          </a:xfrm>
        </p:spPr>
        <p:txBody>
          <a:bodyPr/>
          <a:lstStyle/>
          <a:p>
            <a:pPr eaLnBrk="1" hangingPunct="1"/>
            <a:r>
              <a:rPr lang="en-US" u="none" dirty="0" smtClean="0">
                <a:solidFill>
                  <a:srgbClr val="FFC000"/>
                </a:solidFill>
                <a:latin typeface="Arial" charset="0"/>
                <a:cs typeface="Arial" charset="0"/>
              </a:rPr>
              <a:t>Channeling radiation from tightly focused electrons produces brilliant, hard X-rays</a:t>
            </a:r>
          </a:p>
        </p:txBody>
      </p:sp>
      <p:sp>
        <p:nvSpPr>
          <p:cNvPr id="1028" name="Content Placeholder 5"/>
          <p:cNvSpPr>
            <a:spLocks noGrp="1"/>
          </p:cNvSpPr>
          <p:nvPr>
            <p:ph sz="half" idx="1"/>
          </p:nvPr>
        </p:nvSpPr>
        <p:spPr>
          <a:xfrm>
            <a:off x="304800" y="1597025"/>
            <a:ext cx="4346575" cy="4498975"/>
          </a:xfrm>
        </p:spPr>
        <p:txBody>
          <a:bodyPr/>
          <a:lstStyle/>
          <a:p>
            <a:pPr eaLnBrk="1" hangingPunct="1"/>
            <a:r>
              <a:rPr lang="en-US" sz="2000" dirty="0" smtClean="0">
                <a:latin typeface="Arial" charset="0"/>
                <a:cs typeface="Arial" charset="0"/>
              </a:rPr>
              <a:t>MeV electrons in crystals produce channeling radiation</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latin typeface="Arial" charset="0"/>
                <a:cs typeface="Arial" charset="0"/>
              </a:rPr>
              <a:t>Theory and experiments are well established </a:t>
            </a:r>
          </a:p>
          <a:p>
            <a:pPr eaLnBrk="1" hangingPunct="1"/>
            <a:r>
              <a:rPr lang="en-US" sz="2000" dirty="0" smtClean="0">
                <a:latin typeface="Arial" charset="0"/>
                <a:cs typeface="Arial" charset="0"/>
              </a:rPr>
              <a:t>Hard x-ray emission possible from a diamond chip</a:t>
            </a:r>
          </a:p>
          <a:p>
            <a:pPr lvl="1" eaLnBrk="1" hangingPunct="1"/>
            <a:r>
              <a:rPr lang="en-US" sz="1800" dirty="0" smtClean="0">
                <a:latin typeface="Arial" charset="0"/>
                <a:cs typeface="Arial" charset="0"/>
              </a:rPr>
              <a:t>70-keV photons from 35-MeV electrons</a:t>
            </a:r>
          </a:p>
          <a:p>
            <a:pPr lvl="1" eaLnBrk="1" hangingPunct="1"/>
            <a:r>
              <a:rPr lang="en-US" sz="1800" dirty="0" smtClean="0">
                <a:latin typeface="Arial" charset="0"/>
                <a:cs typeface="Arial" charset="0"/>
              </a:rPr>
              <a:t>Requires modest </a:t>
            </a:r>
            <a:r>
              <a:rPr lang="en-US" sz="1800" dirty="0" err="1" smtClean="0">
                <a:latin typeface="Arial" charset="0"/>
                <a:cs typeface="Arial" charset="0"/>
              </a:rPr>
              <a:t>rf</a:t>
            </a:r>
            <a:r>
              <a:rPr lang="en-US" sz="1800" dirty="0" smtClean="0">
                <a:latin typeface="Arial" charset="0"/>
                <a:cs typeface="Arial" charset="0"/>
              </a:rPr>
              <a:t> </a:t>
            </a:r>
            <a:r>
              <a:rPr lang="en-US" sz="1800" dirty="0" err="1" smtClean="0">
                <a:latin typeface="Arial" charset="0"/>
                <a:cs typeface="Arial" charset="0"/>
              </a:rPr>
              <a:t>linac</a:t>
            </a:r>
            <a:endParaRPr lang="en-US" sz="1800" dirty="0" smtClean="0">
              <a:latin typeface="Arial" charset="0"/>
              <a:cs typeface="Arial" charset="0"/>
            </a:endParaRPr>
          </a:p>
          <a:p>
            <a:pPr eaLnBrk="1" hangingPunct="1"/>
            <a:endParaRPr lang="en-US" sz="2000" dirty="0" smtClean="0"/>
          </a:p>
        </p:txBody>
      </p:sp>
      <p:sp>
        <p:nvSpPr>
          <p:cNvPr id="1029" name="Content Placeholder 6"/>
          <p:cNvSpPr>
            <a:spLocks noGrp="1"/>
          </p:cNvSpPr>
          <p:nvPr>
            <p:ph sz="half" idx="2"/>
          </p:nvPr>
        </p:nvSpPr>
        <p:spPr>
          <a:xfrm>
            <a:off x="4713288" y="1600200"/>
            <a:ext cx="4049712" cy="4724400"/>
          </a:xfrm>
        </p:spPr>
        <p:txBody>
          <a:bodyPr/>
          <a:lstStyle/>
          <a:p>
            <a:pPr eaLnBrk="1" hangingPunct="1"/>
            <a:r>
              <a:rPr lang="en-US" sz="2000" dirty="0" smtClean="0">
                <a:latin typeface="Arial" pitchFamily="34" charset="0"/>
                <a:cs typeface="Arial" pitchFamily="34" charset="0"/>
              </a:rPr>
              <a:t>High spectral brilliance requires exquisite electron beam </a:t>
            </a:r>
            <a:r>
              <a:rPr lang="en-US" sz="2000" dirty="0" err="1" smtClean="0">
                <a:latin typeface="Arial" pitchFamily="34" charset="0"/>
                <a:cs typeface="Arial" pitchFamily="34" charset="0"/>
              </a:rPr>
              <a:t>emittance</a:t>
            </a:r>
            <a:endParaRPr lang="en-US" sz="2000" dirty="0" smtClean="0">
              <a:latin typeface="Arial" pitchFamily="34" charset="0"/>
              <a:cs typeface="Arial" pitchFamily="34" charset="0"/>
            </a:endParaRPr>
          </a:p>
          <a:p>
            <a:pPr lvl="1" eaLnBrk="1" hangingPunct="1"/>
            <a:r>
              <a:rPr lang="en-US" sz="1800" dirty="0" smtClean="0">
                <a:latin typeface="Arial" pitchFamily="34" charset="0"/>
                <a:cs typeface="Arial" pitchFamily="34" charset="0"/>
              </a:rPr>
              <a:t>10</a:t>
            </a:r>
            <a:r>
              <a:rPr lang="en-US" sz="1800" baseline="30000" dirty="0" smtClean="0">
                <a:latin typeface="Arial" pitchFamily="34" charset="0"/>
                <a:cs typeface="Arial" pitchFamily="34" charset="0"/>
              </a:rPr>
              <a:t>12</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ph</a:t>
            </a:r>
            <a:r>
              <a:rPr lang="en-US" sz="1800" dirty="0" smtClean="0">
                <a:latin typeface="Arial" pitchFamily="34" charset="0"/>
                <a:cs typeface="Arial" pitchFamily="34" charset="0"/>
              </a:rPr>
              <a:t>/s/</a:t>
            </a:r>
            <a:r>
              <a:rPr lang="en-US" sz="1800" dirty="0" smtClean="0">
                <a:latin typeface="Symbol" pitchFamily="18" charset="2"/>
                <a:cs typeface="Arial" pitchFamily="34" charset="0"/>
              </a:rPr>
              <a:t>m</a:t>
            </a:r>
            <a:r>
              <a:rPr lang="en-US" sz="1800" dirty="0" smtClean="0">
                <a:latin typeface="Arial" pitchFamily="34" charset="0"/>
                <a:cs typeface="Arial" pitchFamily="34" charset="0"/>
              </a:rPr>
              <a:t>m</a:t>
            </a:r>
            <a:r>
              <a:rPr lang="en-US" sz="1800" baseline="30000" dirty="0" smtClean="0">
                <a:latin typeface="Arial" pitchFamily="34" charset="0"/>
                <a:cs typeface="Arial" pitchFamily="34" charset="0"/>
              </a:rPr>
              <a:t>2</a:t>
            </a:r>
            <a:r>
              <a:rPr lang="en-US" sz="1800" dirty="0" smtClean="0">
                <a:latin typeface="Arial" pitchFamily="34" charset="0"/>
                <a:cs typeface="Arial" pitchFamily="34" charset="0"/>
              </a:rPr>
              <a:t>/0.1%BW</a:t>
            </a:r>
          </a:p>
          <a:p>
            <a:pPr lvl="1" eaLnBrk="1" hangingPunct="1"/>
            <a:r>
              <a:rPr lang="en-US" sz="1800" dirty="0" smtClean="0">
                <a:latin typeface="Arial" pitchFamily="34" charset="0"/>
                <a:cs typeface="Arial" pitchFamily="34" charset="0"/>
              </a:rPr>
              <a:t>Requires</a:t>
            </a:r>
          </a:p>
          <a:p>
            <a:pPr marL="457200" lvl="1" indent="0" eaLnBrk="1" hangingPunct="1">
              <a:buNone/>
            </a:pPr>
            <a:r>
              <a:rPr lang="en-US" sz="1800" dirty="0">
                <a:latin typeface="Arial" pitchFamily="34" charset="0"/>
                <a:cs typeface="Arial" pitchFamily="34" charset="0"/>
              </a:rPr>
              <a:t>	</a:t>
            </a:r>
            <a:r>
              <a:rPr lang="en-US" sz="1800" dirty="0" smtClean="0">
                <a:latin typeface="Arial" pitchFamily="34" charset="0"/>
                <a:cs typeface="Arial" pitchFamily="34" charset="0"/>
              </a:rPr>
              <a:t>200-nA average current</a:t>
            </a:r>
          </a:p>
          <a:p>
            <a:pPr marL="457200" lvl="1" indent="0" eaLnBrk="1" hangingPunct="1">
              <a:buNone/>
            </a:pPr>
            <a:r>
              <a:rPr lang="en-US" sz="1800" dirty="0">
                <a:latin typeface="Arial" pitchFamily="34" charset="0"/>
                <a:cs typeface="Arial" pitchFamily="34" charset="0"/>
              </a:rPr>
              <a:t>	</a:t>
            </a:r>
            <a:r>
              <a:rPr lang="en-US" sz="1800" dirty="0" smtClean="0">
                <a:latin typeface="Arial" pitchFamily="34" charset="0"/>
                <a:cs typeface="Arial" pitchFamily="34" charset="0"/>
              </a:rPr>
              <a:t>1-nm normalized </a:t>
            </a:r>
            <a:r>
              <a:rPr lang="en-US" sz="1800" dirty="0" err="1" smtClean="0">
                <a:latin typeface="Arial" pitchFamily="34" charset="0"/>
                <a:cs typeface="Arial" pitchFamily="34" charset="0"/>
              </a:rPr>
              <a:t>emittance</a:t>
            </a:r>
            <a:endParaRPr lang="en-US" sz="1800" dirty="0" smtClean="0">
              <a:latin typeface="Arial" pitchFamily="34" charset="0"/>
              <a:cs typeface="Arial" pitchFamily="34" charset="0"/>
            </a:endParaRPr>
          </a:p>
          <a:p>
            <a:pPr marL="457200" lvl="1" indent="0" eaLnBrk="1" hangingPunct="1">
              <a:buNone/>
            </a:pPr>
            <a:r>
              <a:rPr lang="en-US" sz="1800" dirty="0">
                <a:latin typeface="Arial" pitchFamily="34" charset="0"/>
                <a:cs typeface="Arial" pitchFamily="34" charset="0"/>
              </a:rPr>
              <a:t>	</a:t>
            </a:r>
            <a:r>
              <a:rPr lang="en-US" sz="1800" dirty="0" smtClean="0">
                <a:latin typeface="Arial" pitchFamily="34" charset="0"/>
                <a:cs typeface="Arial" pitchFamily="34" charset="0"/>
              </a:rPr>
              <a:t>40-nm focal spot on diamond</a:t>
            </a:r>
          </a:p>
          <a:p>
            <a:pPr eaLnBrk="1" hangingPunct="1"/>
            <a:r>
              <a:rPr lang="en-US" sz="2000" dirty="0" smtClean="0">
                <a:latin typeface="Arial" pitchFamily="34" charset="0"/>
                <a:cs typeface="Arial" pitchFamily="34" charset="0"/>
              </a:rPr>
              <a:t>These parameters have never been explored in an </a:t>
            </a:r>
            <a:r>
              <a:rPr lang="en-US" sz="2000" dirty="0" err="1" smtClean="0">
                <a:latin typeface="Arial" pitchFamily="34" charset="0"/>
                <a:cs typeface="Arial" pitchFamily="34" charset="0"/>
              </a:rPr>
              <a:t>rf</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linac</a:t>
            </a:r>
            <a:endParaRPr lang="en-US" sz="2000" dirty="0" smtClean="0">
              <a:latin typeface="Arial" pitchFamily="34" charset="0"/>
              <a:cs typeface="Arial" pitchFamily="34" charset="0"/>
            </a:endParaRPr>
          </a:p>
          <a:p>
            <a:pPr lvl="1" eaLnBrk="1" hangingPunct="1"/>
            <a:r>
              <a:rPr lang="en-US" sz="1800" dirty="0" smtClean="0">
                <a:latin typeface="Arial" pitchFamily="34" charset="0"/>
                <a:cs typeface="Arial" pitchFamily="34" charset="0"/>
              </a:rPr>
              <a:t>Propose new type cathode</a:t>
            </a:r>
          </a:p>
          <a:p>
            <a:pPr lvl="1" eaLnBrk="1" hangingPunct="1"/>
            <a:r>
              <a:rPr lang="en-US" sz="1800" dirty="0" smtClean="0">
                <a:latin typeface="Arial" pitchFamily="34" charset="0"/>
                <a:cs typeface="Arial" pitchFamily="34" charset="0"/>
              </a:rPr>
              <a:t>Explore </a:t>
            </a:r>
            <a:r>
              <a:rPr lang="en-US" sz="1800" dirty="0" err="1" smtClean="0">
                <a:latin typeface="Arial" pitchFamily="34" charset="0"/>
                <a:cs typeface="Arial" pitchFamily="34" charset="0"/>
              </a:rPr>
              <a:t>emittance</a:t>
            </a:r>
            <a:r>
              <a:rPr lang="en-US" sz="1800" dirty="0" smtClean="0">
                <a:latin typeface="Arial" pitchFamily="34" charset="0"/>
                <a:cs typeface="Arial" pitchFamily="34" charset="0"/>
              </a:rPr>
              <a:t> growth</a:t>
            </a:r>
          </a:p>
          <a:p>
            <a:pPr lvl="2" eaLnBrk="1" hangingPunct="1"/>
            <a:r>
              <a:rPr lang="en-US" sz="1800" dirty="0" smtClean="0">
                <a:latin typeface="Arial" pitchFamily="34" charset="0"/>
                <a:cs typeface="Arial" pitchFamily="34" charset="0"/>
              </a:rPr>
              <a:t>Theory/simulation</a:t>
            </a:r>
          </a:p>
          <a:p>
            <a:pPr lvl="2" eaLnBrk="1" hangingPunct="1"/>
            <a:r>
              <a:rPr lang="en-US" sz="1800" dirty="0" smtClean="0">
                <a:latin typeface="Arial" pitchFamily="34" charset="0"/>
                <a:cs typeface="Arial" pitchFamily="34" charset="0"/>
              </a:rPr>
              <a:t>Experiment</a:t>
            </a:r>
          </a:p>
        </p:txBody>
      </p:sp>
      <p:pic>
        <p:nvPicPr>
          <p:cNvPr id="1030" name="Picture 1"/>
          <p:cNvPicPr>
            <a:picLocks noChangeAspect="1" noChangeArrowheads="1"/>
          </p:cNvPicPr>
          <p:nvPr/>
        </p:nvPicPr>
        <p:blipFill>
          <a:blip r:embed="rId3" cstate="print"/>
          <a:srcRect/>
          <a:stretch>
            <a:fillRect/>
          </a:stretch>
        </p:blipFill>
        <p:spPr bwMode="auto">
          <a:xfrm>
            <a:off x="8572500" y="5864225"/>
            <a:ext cx="571500" cy="993775"/>
          </a:xfrm>
          <a:prstGeom prst="rect">
            <a:avLst/>
          </a:prstGeom>
          <a:noFill/>
          <a:ln w="9525">
            <a:noFill/>
            <a:miter lim="800000"/>
            <a:headEnd/>
            <a:tailEnd/>
          </a:ln>
        </p:spPr>
      </p:pic>
      <p:pic>
        <p:nvPicPr>
          <p:cNvPr id="2"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838200" y="2438400"/>
            <a:ext cx="3048000" cy="1529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4"/>
          <p:cNvSpPr txBox="1">
            <a:spLocks noChangeArrowheads="1"/>
          </p:cNvSpPr>
          <p:nvPr/>
        </p:nvSpPr>
        <p:spPr bwMode="auto">
          <a:xfrm>
            <a:off x="2433092" y="6504384"/>
            <a:ext cx="487521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ct val="0"/>
              </a:spcAft>
              <a:buClr>
                <a:schemeClr val="bg1"/>
              </a:buClr>
              <a:buSzPct val="110000"/>
              <a:buFontTx/>
              <a:buNone/>
              <a:tabLst/>
              <a:defRPr/>
            </a:pPr>
            <a:r>
              <a:rPr kumimoji="0" lang="en-US" sz="1800" b="0" i="0" u="none" strike="noStrike" kern="0" cap="none" spc="0" normalizeH="0" baseline="0" noProof="0" smtClean="0">
                <a:ln>
                  <a:noFill/>
                </a:ln>
                <a:solidFill>
                  <a:schemeClr val="tx1"/>
                </a:solidFill>
                <a:effectLst/>
                <a:uLnTx/>
                <a:uFillTx/>
                <a:latin typeface="Arial" charset="0"/>
                <a:ea typeface="+mn-ea"/>
                <a:cs typeface="Arial" charset="0"/>
              </a:rPr>
              <a:t>Bo Choi, Jonathan Jarvis, and Charles Brau</a:t>
            </a:r>
            <a:r>
              <a:rPr kumimoji="0" lang="en-US" sz="1600" b="0" i="1" u="none" strike="noStrike" kern="0" cap="none" spc="0" normalizeH="0" baseline="0" noProof="0" smtClean="0">
                <a:ln>
                  <a:noFill/>
                </a:ln>
                <a:solidFill>
                  <a:schemeClr val="tx1"/>
                </a:solidFill>
                <a:effectLst/>
                <a:uLnTx/>
                <a:uFillTx/>
                <a:latin typeface="Arial" charset="0"/>
                <a:ea typeface="+mn-ea"/>
                <a:cs typeface="Arial" charset="0"/>
              </a:rPr>
              <a:t> </a:t>
            </a:r>
            <a:endParaRPr kumimoji="0" lang="en-US" sz="1600" b="0" i="1"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0"/>
          </p:nvPr>
        </p:nvSpPr>
        <p:spPr/>
        <p:txBody>
          <a:bodyPr/>
          <a:lstStyle/>
          <a:p>
            <a:pPr>
              <a:defRPr/>
            </a:pPr>
            <a:fld id="{425995A0-2724-4FE9-8786-9657AACBF6C4}" type="slidenum">
              <a:rPr lang="de-DE"/>
              <a:pPr>
                <a:defRPr/>
              </a:pPr>
              <a:t>23</a:t>
            </a:fld>
            <a:endParaRPr lang="de-DE" dirty="0"/>
          </a:p>
        </p:txBody>
      </p:sp>
      <p:sp>
        <p:nvSpPr>
          <p:cNvPr id="92162" name="Rectangle 2"/>
          <p:cNvSpPr>
            <a:spLocks noGrp="1"/>
          </p:cNvSpPr>
          <p:nvPr>
            <p:ph type="title"/>
          </p:nvPr>
        </p:nvSpPr>
        <p:spPr/>
        <p:txBody>
          <a:bodyPr/>
          <a:lstStyle/>
          <a:p>
            <a:r>
              <a:rPr lang="de-DE" smtClean="0"/>
              <a:t>T. Quast (HZB): Reality and Future Directions for Spatio-Temporal Laser Pulse Shaping</a:t>
            </a:r>
          </a:p>
        </p:txBody>
      </p:sp>
      <p:sp>
        <p:nvSpPr>
          <p:cNvPr id="92163" name="Rectangle 3"/>
          <p:cNvSpPr>
            <a:spLocks noGrp="1"/>
          </p:cNvSpPr>
          <p:nvPr>
            <p:ph type="body" idx="1"/>
          </p:nvPr>
        </p:nvSpPr>
        <p:spPr bwMode="auto">
          <a:xfrm>
            <a:off x="357188" y="790575"/>
            <a:ext cx="8766175" cy="477838"/>
          </a:xfrm>
          <a:noFill/>
        </p:spPr>
        <p:txBody>
          <a:bodyPr wrap="square" numCol="1" anchor="t" anchorCtr="0" compatLnSpc="1">
            <a:prstTxWarp prst="textNoShape">
              <a:avLst/>
            </a:prstTxWarp>
          </a:bodyPr>
          <a:lstStyle/>
          <a:p>
            <a:r>
              <a:rPr lang="de-DE" cap="none" smtClean="0"/>
              <a:t>Summary</a:t>
            </a:r>
          </a:p>
        </p:txBody>
      </p:sp>
      <p:sp>
        <p:nvSpPr>
          <p:cNvPr id="92164" name="Text Box 4"/>
          <p:cNvSpPr txBox="1">
            <a:spLocks noChangeArrowheads="1"/>
          </p:cNvSpPr>
          <p:nvPr/>
        </p:nvSpPr>
        <p:spPr bwMode="auto">
          <a:xfrm>
            <a:off x="1273175" y="1423988"/>
            <a:ext cx="7870825" cy="2014537"/>
          </a:xfrm>
          <a:prstGeom prst="rect">
            <a:avLst/>
          </a:prstGeom>
          <a:noFill/>
          <a:ln w="9525">
            <a:noFill/>
            <a:miter lim="800000"/>
            <a:headEnd/>
            <a:tailEnd/>
          </a:ln>
          <a:effectLst/>
        </p:spPr>
        <p:txBody>
          <a:bodyPr wrap="none">
            <a:spAutoFit/>
          </a:bodyPr>
          <a:lstStyle/>
          <a:p>
            <a:pPr fontAlgn="base">
              <a:spcBef>
                <a:spcPct val="0"/>
              </a:spcBef>
              <a:spcAft>
                <a:spcPct val="0"/>
              </a:spcAft>
              <a:buFontTx/>
              <a:buChar char="•"/>
            </a:pPr>
            <a:r>
              <a:rPr lang="de-DE" smtClean="0">
                <a:solidFill>
                  <a:prstClr val="black"/>
                </a:solidFill>
                <a:latin typeface="Arial" pitchFamily="34" charset="0"/>
                <a:cs typeface="Arial" pitchFamily="34" charset="0"/>
              </a:rPr>
              <a:t> transversal pulse shaping has to be done carefully</a:t>
            </a:r>
          </a:p>
          <a:p>
            <a:pPr fontAlgn="base">
              <a:spcBef>
                <a:spcPct val="0"/>
              </a:spcBef>
              <a:spcAft>
                <a:spcPct val="0"/>
              </a:spcAft>
              <a:buFontTx/>
              <a:buChar char="•"/>
            </a:pPr>
            <a:r>
              <a:rPr lang="de-DE" smtClean="0">
                <a:solidFill>
                  <a:prstClr val="black"/>
                </a:solidFill>
                <a:latin typeface="Arial" pitchFamily="34" charset="0"/>
                <a:cs typeface="Arial" pitchFamily="34" charset="0"/>
              </a:rPr>
              <a:t> with advanced pulse shaping the beam transport becomes an issue</a:t>
            </a:r>
            <a:br>
              <a:rPr lang="de-DE" smtClean="0">
                <a:solidFill>
                  <a:prstClr val="black"/>
                </a:solidFill>
                <a:latin typeface="Arial" pitchFamily="34" charset="0"/>
                <a:cs typeface="Arial" pitchFamily="34" charset="0"/>
              </a:rPr>
            </a:br>
            <a:r>
              <a:rPr lang="de-DE" smtClean="0">
                <a:solidFill>
                  <a:prstClr val="black"/>
                </a:solidFill>
                <a:latin typeface="Arial" pitchFamily="34" charset="0"/>
                <a:cs typeface="Arial" pitchFamily="34" charset="0"/>
              </a:rPr>
              <a:t>	(dont mess it up..)</a:t>
            </a:r>
          </a:p>
          <a:p>
            <a:pPr fontAlgn="base">
              <a:spcBef>
                <a:spcPct val="0"/>
              </a:spcBef>
              <a:spcAft>
                <a:spcPct val="0"/>
              </a:spcAft>
              <a:buFontTx/>
              <a:buChar char="•"/>
            </a:pPr>
            <a:r>
              <a:rPr lang="de-DE" smtClean="0">
                <a:solidFill>
                  <a:prstClr val="black"/>
                </a:solidFill>
                <a:latin typeface="Arial" pitchFamily="34" charset="0"/>
                <a:cs typeface="Arial" pitchFamily="34" charset="0"/>
              </a:rPr>
              <a:t> advanced and controlled pulse stacking setup for flat top laser pulses </a:t>
            </a:r>
            <a:br>
              <a:rPr lang="de-DE" smtClean="0">
                <a:solidFill>
                  <a:prstClr val="black"/>
                </a:solidFill>
                <a:latin typeface="Arial" pitchFamily="34" charset="0"/>
                <a:cs typeface="Arial" pitchFamily="34" charset="0"/>
              </a:rPr>
            </a:br>
            <a:r>
              <a:rPr lang="de-DE" smtClean="0">
                <a:solidFill>
                  <a:prstClr val="black"/>
                </a:solidFill>
                <a:latin typeface="Arial" pitchFamily="34" charset="0"/>
                <a:cs typeface="Arial" pitchFamily="34" charset="0"/>
              </a:rPr>
              <a:t>	work nicely</a:t>
            </a:r>
          </a:p>
          <a:p>
            <a:pPr fontAlgn="base">
              <a:spcBef>
                <a:spcPct val="0"/>
              </a:spcBef>
              <a:spcAft>
                <a:spcPct val="0"/>
              </a:spcAft>
              <a:buFontTx/>
              <a:buChar char="•"/>
            </a:pPr>
            <a:r>
              <a:rPr lang="de-DE" smtClean="0">
                <a:solidFill>
                  <a:prstClr val="black"/>
                </a:solidFill>
                <a:latin typeface="Arial" pitchFamily="34" charset="0"/>
                <a:cs typeface="Arial" pitchFamily="34" charset="0"/>
              </a:rPr>
              <a:t> first steps into 3d ellipsoidal shaping are done – further exploration needed</a:t>
            </a:r>
          </a:p>
          <a:p>
            <a:pPr fontAlgn="base">
              <a:spcBef>
                <a:spcPct val="0"/>
              </a:spcBef>
              <a:spcAft>
                <a:spcPct val="0"/>
              </a:spcAft>
              <a:buFontTx/>
              <a:buChar char="•"/>
            </a:pPr>
            <a:endParaRPr lang="de-DE" smtClean="0">
              <a:solidFill>
                <a:prstClr val="black"/>
              </a:solidFill>
              <a:latin typeface="Arial" pitchFamily="34" charset="0"/>
              <a:cs typeface="Arial" pitchFamily="34" charset="0"/>
            </a:endParaRPr>
          </a:p>
        </p:txBody>
      </p:sp>
      <p:sp>
        <p:nvSpPr>
          <p:cNvPr id="92165" name="Text Box 5"/>
          <p:cNvSpPr txBox="1">
            <a:spLocks noChangeArrowheads="1"/>
          </p:cNvSpPr>
          <p:nvPr/>
        </p:nvSpPr>
        <p:spPr bwMode="auto">
          <a:xfrm>
            <a:off x="1044575" y="3690938"/>
            <a:ext cx="6800850" cy="2563812"/>
          </a:xfrm>
          <a:prstGeom prst="rect">
            <a:avLst/>
          </a:prstGeom>
          <a:noFill/>
          <a:ln w="9525">
            <a:noFill/>
            <a:miter lim="800000"/>
            <a:headEnd/>
            <a:tailEnd/>
          </a:ln>
          <a:effectLst/>
        </p:spPr>
        <p:txBody>
          <a:bodyPr wrap="none">
            <a:spAutoFit/>
          </a:bodyPr>
          <a:lstStyle/>
          <a:p>
            <a:pPr marL="342900" indent="-342900" fontAlgn="base">
              <a:spcBef>
                <a:spcPct val="0"/>
              </a:spcBef>
              <a:spcAft>
                <a:spcPct val="0"/>
              </a:spcAft>
              <a:buClr>
                <a:srgbClr val="00589C"/>
              </a:buClr>
              <a:buFont typeface="Wingdings" pitchFamily="2" charset="2"/>
              <a:buChar char="§"/>
            </a:pPr>
            <a:r>
              <a:rPr lang="de-DE" smtClean="0">
                <a:solidFill>
                  <a:prstClr val="black"/>
                </a:solidFill>
                <a:latin typeface="Arial" pitchFamily="34" charset="0"/>
                <a:cs typeface="Arial" pitchFamily="34" charset="0"/>
              </a:rPr>
              <a:t>Overall performance of a gun largely depends on </a:t>
            </a:r>
            <a:br>
              <a:rPr lang="de-DE" smtClean="0">
                <a:solidFill>
                  <a:prstClr val="black"/>
                </a:solidFill>
                <a:latin typeface="Arial" pitchFamily="34" charset="0"/>
                <a:cs typeface="Arial" pitchFamily="34" charset="0"/>
              </a:rPr>
            </a:br>
            <a:r>
              <a:rPr lang="de-DE" smtClean="0">
                <a:solidFill>
                  <a:prstClr val="black"/>
                </a:solidFill>
                <a:latin typeface="Arial" pitchFamily="34" charset="0"/>
                <a:cs typeface="Arial" pitchFamily="34" charset="0"/>
              </a:rPr>
              <a:t>	careful technical implementation of the Ph. Cath Laser</a:t>
            </a:r>
          </a:p>
          <a:p>
            <a:pPr marL="342900" indent="-342900" fontAlgn="base">
              <a:spcBef>
                <a:spcPct val="0"/>
              </a:spcBef>
              <a:spcAft>
                <a:spcPct val="0"/>
              </a:spcAft>
              <a:buClr>
                <a:srgbClr val="00589C"/>
              </a:buClr>
              <a:buFont typeface="Wingdings" pitchFamily="2" charset="2"/>
              <a:buChar char="§"/>
            </a:pPr>
            <a:r>
              <a:rPr lang="de-DE" smtClean="0">
                <a:solidFill>
                  <a:prstClr val="black"/>
                </a:solidFill>
                <a:latin typeface="Arial" pitchFamily="34" charset="0"/>
                <a:cs typeface="Arial" pitchFamily="34" charset="0"/>
              </a:rPr>
              <a:t>Stable laser parameters improve the overall performance</a:t>
            </a:r>
          </a:p>
          <a:p>
            <a:pPr marL="342900" indent="-342900" fontAlgn="base">
              <a:spcBef>
                <a:spcPct val="0"/>
              </a:spcBef>
              <a:spcAft>
                <a:spcPct val="0"/>
              </a:spcAft>
              <a:buClr>
                <a:srgbClr val="00589C"/>
              </a:buClr>
              <a:buFont typeface="Wingdings" pitchFamily="2" charset="2"/>
              <a:buChar char="§"/>
            </a:pPr>
            <a:r>
              <a:rPr lang="de-DE" smtClean="0">
                <a:solidFill>
                  <a:prstClr val="black"/>
                </a:solidFill>
                <a:latin typeface="Arial" pitchFamily="34" charset="0"/>
                <a:cs typeface="Arial" pitchFamily="34" charset="0"/>
              </a:rPr>
              <a:t>Put more emphasis on laser diagnostic and feedback</a:t>
            </a:r>
          </a:p>
          <a:p>
            <a:pPr marL="342900" indent="-342900" fontAlgn="base">
              <a:spcBef>
                <a:spcPct val="0"/>
              </a:spcBef>
              <a:spcAft>
                <a:spcPct val="0"/>
              </a:spcAft>
              <a:buClr>
                <a:srgbClr val="00589C"/>
              </a:buClr>
              <a:buFont typeface="Wingdings" pitchFamily="2" charset="2"/>
              <a:buChar char="§"/>
            </a:pPr>
            <a:r>
              <a:rPr lang="de-DE" smtClean="0">
                <a:solidFill>
                  <a:prstClr val="black"/>
                </a:solidFill>
                <a:latin typeface="Arial" pitchFamily="34" charset="0"/>
                <a:cs typeface="Arial" pitchFamily="34" charset="0"/>
              </a:rPr>
              <a:t>More complicated shaping schemes, utilizing nonlinear effects</a:t>
            </a:r>
            <a:br>
              <a:rPr lang="de-DE" smtClean="0">
                <a:solidFill>
                  <a:prstClr val="black"/>
                </a:solidFill>
                <a:latin typeface="Arial" pitchFamily="34" charset="0"/>
                <a:cs typeface="Arial" pitchFamily="34" charset="0"/>
              </a:rPr>
            </a:br>
            <a:r>
              <a:rPr lang="de-DE" smtClean="0">
                <a:solidFill>
                  <a:prstClr val="black"/>
                </a:solidFill>
                <a:latin typeface="Arial" pitchFamily="34" charset="0"/>
                <a:cs typeface="Arial" pitchFamily="34" charset="0"/>
              </a:rPr>
              <a:t>	causes unwanted coupling of parameters</a:t>
            </a:r>
          </a:p>
          <a:p>
            <a:pPr marL="800100" lvl="1" indent="-342900" fontAlgn="base">
              <a:spcBef>
                <a:spcPct val="0"/>
              </a:spcBef>
              <a:spcAft>
                <a:spcPct val="0"/>
              </a:spcAft>
              <a:buClr>
                <a:srgbClr val="00589C"/>
              </a:buClr>
              <a:buFontTx/>
              <a:buChar char="o"/>
            </a:pPr>
            <a:r>
              <a:rPr lang="de-DE" smtClean="0">
                <a:solidFill>
                  <a:prstClr val="black"/>
                </a:solidFill>
                <a:latin typeface="Arial" pitchFamily="34" charset="0"/>
                <a:cs typeface="Arial" pitchFamily="34" charset="0"/>
              </a:rPr>
              <a:t>Less degrees of freedom</a:t>
            </a:r>
          </a:p>
          <a:p>
            <a:pPr marL="800100" lvl="1" indent="-342900" fontAlgn="base">
              <a:spcBef>
                <a:spcPct val="0"/>
              </a:spcBef>
              <a:spcAft>
                <a:spcPct val="0"/>
              </a:spcAft>
              <a:buClr>
                <a:srgbClr val="00589C"/>
              </a:buClr>
              <a:buFontTx/>
              <a:buChar char="o"/>
            </a:pPr>
            <a:r>
              <a:rPr lang="de-DE" smtClean="0">
                <a:solidFill>
                  <a:prstClr val="black"/>
                </a:solidFill>
                <a:latin typeface="Arial" pitchFamily="34" charset="0"/>
                <a:cs typeface="Arial" pitchFamily="34" charset="0"/>
              </a:rPr>
              <a:t>Potential source of instability</a:t>
            </a:r>
          </a:p>
          <a:p>
            <a:pPr marL="342900" indent="-342900" fontAlgn="base">
              <a:spcBef>
                <a:spcPct val="0"/>
              </a:spcBef>
              <a:spcAft>
                <a:spcPct val="0"/>
              </a:spcAft>
              <a:buClr>
                <a:srgbClr val="00589C"/>
              </a:buClr>
              <a:buFont typeface="Wingdings" pitchFamily="2" charset="2"/>
              <a:buChar char="§"/>
            </a:pPr>
            <a:r>
              <a:rPr lang="de-DE" smtClean="0">
                <a:solidFill>
                  <a:prstClr val="black"/>
                </a:solidFill>
                <a:latin typeface="Arial" pitchFamily="34" charset="0"/>
                <a:cs typeface="Arial" pitchFamily="34" charset="0"/>
              </a:rPr>
              <a:t>Is it worth it ?</a:t>
            </a:r>
          </a:p>
        </p:txBody>
      </p:sp>
      <p:sp>
        <p:nvSpPr>
          <p:cNvPr id="92166" name="Rectangle 6"/>
          <p:cNvSpPr>
            <a:spLocks/>
          </p:cNvSpPr>
          <p:nvPr/>
        </p:nvSpPr>
        <p:spPr bwMode="auto">
          <a:xfrm>
            <a:off x="377825" y="3181350"/>
            <a:ext cx="8766175" cy="477838"/>
          </a:xfrm>
          <a:prstGeom prst="rect">
            <a:avLst/>
          </a:prstGeom>
          <a:noFill/>
          <a:ln w="9525">
            <a:noFill/>
            <a:miter lim="800000"/>
            <a:headEnd/>
            <a:tailEnd/>
          </a:ln>
        </p:spPr>
        <p:txBody>
          <a:bodyPr lIns="0" tIns="0" rIns="0" bIns="0"/>
          <a:lstStyle/>
          <a:p>
            <a:pPr marL="5156200" indent="-5156200" eaLnBrk="0" fontAlgn="base" hangingPunct="0">
              <a:lnSpc>
                <a:spcPts val="2800"/>
              </a:lnSpc>
              <a:spcBef>
                <a:spcPct val="20000"/>
              </a:spcBef>
              <a:spcAft>
                <a:spcPct val="0"/>
              </a:spcAft>
              <a:buFont typeface="Arial" pitchFamily="34" charset="0"/>
              <a:buNone/>
            </a:pPr>
            <a:r>
              <a:rPr lang="de-DE" sz="2100" b="1" smtClean="0">
                <a:solidFill>
                  <a:srgbClr val="00589C"/>
                </a:solidFill>
                <a:latin typeface="Arial" pitchFamily="34" charset="0"/>
                <a:cs typeface="Arial" pitchFamily="34" charset="0"/>
              </a:rPr>
              <a:t>Remarks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Session on unwanted beam: </a:t>
            </a:r>
            <a:br>
              <a:rPr lang="en-US" smtClean="0"/>
            </a:br>
            <a:r>
              <a:rPr lang="en-US" smtClean="0"/>
              <a:t>observations and diagnostics</a:t>
            </a:r>
            <a:endParaRPr lang="en-US"/>
          </a:p>
        </p:txBody>
      </p:sp>
      <p:sp>
        <p:nvSpPr>
          <p:cNvPr id="3" name="Inhaltsplatzhalter 2"/>
          <p:cNvSpPr>
            <a:spLocks noGrp="1"/>
          </p:cNvSpPr>
          <p:nvPr>
            <p:ph idx="1"/>
          </p:nvPr>
        </p:nvSpPr>
        <p:spPr/>
        <p:txBody>
          <a:bodyPr>
            <a:normAutofit fontScale="85000" lnSpcReduction="10000"/>
          </a:bodyPr>
          <a:lstStyle/>
          <a:p>
            <a:r>
              <a:rPr lang="en-US" smtClean="0">
                <a:solidFill>
                  <a:schemeClr val="tx2"/>
                </a:solidFill>
              </a:rPr>
              <a:t>Jochen Teichert (HZDR): Assuming an unwanted beam of &lt; 1 µA in CW accelerators with SRF guns. There will be a need for photo cathodes with low dark current.</a:t>
            </a:r>
          </a:p>
          <a:p>
            <a:pPr lvl="1"/>
            <a:r>
              <a:rPr lang="en-US" smtClean="0">
                <a:solidFill>
                  <a:schemeClr val="tx2"/>
                </a:solidFill>
              </a:rPr>
              <a:t>Proper handling to prevent dust particles and damage</a:t>
            </a:r>
          </a:p>
          <a:p>
            <a:pPr lvl="1"/>
            <a:r>
              <a:rPr lang="en-US" smtClean="0">
                <a:solidFill>
                  <a:schemeClr val="tx2"/>
                </a:solidFill>
              </a:rPr>
              <a:t>Plug materials and roughness</a:t>
            </a:r>
          </a:p>
          <a:p>
            <a:pPr lvl="1"/>
            <a:r>
              <a:rPr lang="en-US" smtClean="0">
                <a:solidFill>
                  <a:schemeClr val="tx2"/>
                </a:solidFill>
              </a:rPr>
              <a:t>Photo layer properties (roughness, homogeneity, thickness, high work function, crystal size and structure, multi-layer design, post-preparation treatment (ions, heating), pre-conditioning).</a:t>
            </a:r>
          </a:p>
          <a:p>
            <a:r>
              <a:rPr lang="en-US" smtClean="0"/>
              <a:t>Pavel Evtushenko (JLab) described the route to beam diagnostics with large dynamic range. Studies of halo with this type of diagnostics will lead to higher order beam optics for halo manipulation, independent of the core beam.</a:t>
            </a:r>
          </a:p>
          <a:p>
            <a:pPr>
              <a:buNone/>
            </a:pPr>
            <a:endParaRPr lang="en-US"/>
          </a:p>
        </p:txBody>
      </p:sp>
      <p:sp>
        <p:nvSpPr>
          <p:cNvPr id="4" name="Datumsplatzhalter 3"/>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0041937D-42C5-4FC7-9975-B1A9E4521C38}" type="slidenum">
              <a:rPr lang="en-US" smtClean="0">
                <a:solidFill>
                  <a:prstClr val="black">
                    <a:tint val="75000"/>
                  </a:prstClr>
                </a:solidFill>
              </a:rPr>
              <a:pPr/>
              <a:t>24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solidFill>
                  <a:prstClr val="black">
                    <a:tint val="75000"/>
                  </a:prstClr>
                </a:solidFill>
              </a:rPr>
              <a:t>09.05.2012</a:t>
            </a:r>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FLS 2012 | Summary eSources | Carlos Hernandez-Garcia and Thorsten Kamps</a:t>
            </a:r>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0041937D-42C5-4FC7-9975-B1A9E4521C38}" type="slidenum">
              <a:rPr lang="en-US" smtClean="0">
                <a:solidFill>
                  <a:prstClr val="black">
                    <a:tint val="75000"/>
                  </a:prstClr>
                </a:solidFill>
              </a:rPr>
              <a:pPr/>
              <a:t>25</a:t>
            </a:fld>
            <a:endParaRPr lang="en-US">
              <a:solidFill>
                <a:prstClr val="black">
                  <a:tint val="75000"/>
                </a:prstClr>
              </a:solidFill>
            </a:endParaRPr>
          </a:p>
        </p:txBody>
      </p:sp>
      <p:sp>
        <p:nvSpPr>
          <p:cNvPr id="14" name="Titel 13"/>
          <p:cNvSpPr>
            <a:spLocks noGrp="1"/>
          </p:cNvSpPr>
          <p:nvPr>
            <p:ph type="title"/>
          </p:nvPr>
        </p:nvSpPr>
        <p:spPr/>
        <p:txBody>
          <a:bodyPr/>
          <a:lstStyle/>
          <a:p>
            <a:r>
              <a:rPr lang="en-US" smtClean="0"/>
              <a:t>Continuing worldwide mulit-disciplinary efforts towards developing eSources with …</a:t>
            </a:r>
            <a:endParaRPr lang="en-US"/>
          </a:p>
        </p:txBody>
      </p:sp>
      <p:grpSp>
        <p:nvGrpSpPr>
          <p:cNvPr id="16" name="Gruppieren 15"/>
          <p:cNvGrpSpPr/>
          <p:nvPr/>
        </p:nvGrpSpPr>
        <p:grpSpPr>
          <a:xfrm>
            <a:off x="323528" y="1556792"/>
            <a:ext cx="8663880" cy="4782145"/>
            <a:chOff x="323528" y="1556792"/>
            <a:chExt cx="8663880" cy="4782145"/>
          </a:xfrm>
        </p:grpSpPr>
        <p:pic>
          <p:nvPicPr>
            <p:cNvPr id="9" name="Picture 4"/>
            <p:cNvPicPr>
              <a:picLocks noChangeAspect="1" noChangeArrowheads="1"/>
            </p:cNvPicPr>
            <p:nvPr/>
          </p:nvPicPr>
          <p:blipFill>
            <a:blip r:embed="rId2" cstate="print"/>
            <a:srcRect/>
            <a:stretch>
              <a:fillRect/>
            </a:stretch>
          </p:blipFill>
          <p:spPr bwMode="auto">
            <a:xfrm>
              <a:off x="4644008" y="2492896"/>
              <a:ext cx="4343400" cy="325755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395536" y="2060848"/>
              <a:ext cx="4500500" cy="2952328"/>
            </a:xfrm>
            <a:prstGeom prst="rect">
              <a:avLst/>
            </a:prstGeom>
            <a:noFill/>
            <a:ln w="9525">
              <a:noFill/>
              <a:miter lim="800000"/>
              <a:headEnd/>
              <a:tailEnd/>
            </a:ln>
          </p:spPr>
        </p:pic>
        <p:sp>
          <p:nvSpPr>
            <p:cNvPr id="11" name="Textfeld 10"/>
            <p:cNvSpPr txBox="1"/>
            <p:nvPr/>
          </p:nvSpPr>
          <p:spPr>
            <a:xfrm>
              <a:off x="4679960" y="5877272"/>
              <a:ext cx="2916376" cy="461665"/>
            </a:xfrm>
            <a:prstGeom prst="rect">
              <a:avLst/>
            </a:prstGeom>
            <a:noFill/>
          </p:spPr>
          <p:txBody>
            <a:bodyPr wrap="none" rtlCol="0">
              <a:spAutoFit/>
            </a:bodyPr>
            <a:lstStyle/>
            <a:p>
              <a:r>
                <a:rPr lang="en-US" sz="2400" b="1" smtClean="0"/>
                <a:t>… </a:t>
              </a:r>
              <a:r>
                <a:rPr lang="en-US" sz="2400" b="1" smtClean="0"/>
                <a:t>and high reliability.</a:t>
              </a:r>
              <a:endParaRPr lang="en-US" sz="2400" b="1"/>
            </a:p>
          </p:txBody>
        </p:sp>
        <p:sp>
          <p:nvSpPr>
            <p:cNvPr id="15" name="Textfeld 14"/>
            <p:cNvSpPr txBox="1"/>
            <p:nvPr/>
          </p:nvSpPr>
          <p:spPr>
            <a:xfrm>
              <a:off x="323528" y="1556792"/>
              <a:ext cx="4500719" cy="461665"/>
            </a:xfrm>
            <a:prstGeom prst="rect">
              <a:avLst/>
            </a:prstGeom>
            <a:noFill/>
          </p:spPr>
          <p:txBody>
            <a:bodyPr wrap="none" rtlCol="0">
              <a:spAutoFit/>
            </a:bodyPr>
            <a:lstStyle/>
            <a:p>
              <a:r>
                <a:rPr lang="en-US" sz="2400" b="1" smtClean="0"/>
                <a:t>… </a:t>
              </a:r>
              <a:r>
                <a:rPr lang="en-US" sz="2400" b="1" smtClean="0"/>
                <a:t>customized high performance…</a:t>
              </a:r>
              <a:endParaRPr lang="en-US" sz="2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The charge for eSources as formulated </a:t>
            </a:r>
            <a:br>
              <a:rPr lang="en-US" smtClean="0"/>
            </a:br>
            <a:r>
              <a:rPr lang="en-US" smtClean="0"/>
              <a:t>by the Scientific Programme Committee</a:t>
            </a:r>
            <a:endParaRPr lang="en-US"/>
          </a:p>
        </p:txBody>
      </p:sp>
      <p:sp>
        <p:nvSpPr>
          <p:cNvPr id="3" name="Inhaltsplatzhalter 2"/>
          <p:cNvSpPr>
            <a:spLocks noGrp="1"/>
          </p:cNvSpPr>
          <p:nvPr>
            <p:ph idx="1"/>
          </p:nvPr>
        </p:nvSpPr>
        <p:spPr/>
        <p:txBody>
          <a:bodyPr>
            <a:normAutofit lnSpcReduction="10000"/>
          </a:bodyPr>
          <a:lstStyle/>
          <a:p>
            <a:pPr lvl="0"/>
            <a:r>
              <a:rPr lang="en-US" smtClean="0"/>
              <a:t>Identify concepts and technologies that might enable much higher peak or average beam brightness from electron beam sources. </a:t>
            </a:r>
          </a:p>
          <a:p>
            <a:pPr lvl="1">
              <a:buNone/>
            </a:pPr>
            <a:r>
              <a:rPr lang="en-US" smtClean="0">
                <a:solidFill>
                  <a:schemeClr val="tx2"/>
                </a:solidFill>
                <a:sym typeface="Wingdings"/>
              </a:rPr>
              <a:t></a:t>
            </a:r>
            <a:r>
              <a:rPr lang="en-US" smtClean="0">
                <a:solidFill>
                  <a:schemeClr val="tx2"/>
                </a:solidFill>
              </a:rPr>
              <a:t> What concepts and technologies enable much higher peak or average beam brightness from electron sources? How can we achieve higher brightness?</a:t>
            </a:r>
          </a:p>
          <a:p>
            <a:pPr lvl="0"/>
            <a:r>
              <a:rPr lang="en-US" smtClean="0"/>
              <a:t>Consider methods to greatly improve the robustness of operation and to lower the cost of providing electrons.</a:t>
            </a:r>
          </a:p>
          <a:p>
            <a:pPr lvl="1">
              <a:buNone/>
            </a:pPr>
            <a:r>
              <a:rPr lang="en-US" smtClean="0">
                <a:solidFill>
                  <a:schemeClr val="tx2"/>
                </a:solidFill>
                <a:sym typeface="Wingdings"/>
              </a:rPr>
              <a:t></a:t>
            </a:r>
            <a:r>
              <a:rPr lang="en-US" smtClean="0"/>
              <a:t> </a:t>
            </a:r>
            <a:r>
              <a:rPr lang="en-US" smtClean="0">
                <a:solidFill>
                  <a:schemeClr val="tx2"/>
                </a:solidFill>
              </a:rPr>
              <a:t>How can we improve the robustness of operation and lower the cost of operation</a:t>
            </a:r>
          </a:p>
          <a:p>
            <a:endParaRPr lang="en-US"/>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Questions and themes </a:t>
            </a:r>
            <a:br>
              <a:rPr lang="en-US" smtClean="0"/>
            </a:br>
            <a:r>
              <a:rPr lang="en-US" smtClean="0"/>
              <a:t>which came up during the workshop</a:t>
            </a:r>
            <a:endParaRPr lang="en-US"/>
          </a:p>
        </p:txBody>
      </p:sp>
      <p:sp>
        <p:nvSpPr>
          <p:cNvPr id="3" name="Inhaltsplatzhalter 2"/>
          <p:cNvSpPr>
            <a:spLocks noGrp="1"/>
          </p:cNvSpPr>
          <p:nvPr>
            <p:ph idx="1"/>
          </p:nvPr>
        </p:nvSpPr>
        <p:spPr/>
        <p:txBody>
          <a:bodyPr>
            <a:normAutofit fontScale="92500" lnSpcReduction="20000"/>
          </a:bodyPr>
          <a:lstStyle/>
          <a:p>
            <a:r>
              <a:rPr lang="en-US" smtClean="0"/>
              <a:t>We need a metric for 6d phase space slice and projected electron beam brightness which can be related to the brightness requirements from the light generation process. </a:t>
            </a:r>
          </a:p>
          <a:p>
            <a:r>
              <a:rPr lang="en-US" smtClean="0">
                <a:solidFill>
                  <a:schemeClr val="tx2"/>
                </a:solidFill>
              </a:rPr>
              <a:t>What to we need to do to get the SRF gun working within the parameter space required for future light sources? How can we approach performance levels already achieved with DC and NCRF guns.</a:t>
            </a:r>
          </a:p>
          <a:p>
            <a:r>
              <a:rPr lang="en-US" smtClean="0"/>
              <a:t>Collaborative, inter-disciplinary approach in photocathode R&amp;D proved really succesful in the last couple of years.</a:t>
            </a:r>
          </a:p>
          <a:p>
            <a:r>
              <a:rPr lang="en-US" smtClean="0">
                <a:solidFill>
                  <a:schemeClr val="tx2"/>
                </a:solidFill>
              </a:rPr>
              <a:t>Field emission is a common problem to DC, NCRF and SRF alike. Need photocathodes and accelerating structures with low dark current and means to control and mitigate dark current.</a:t>
            </a:r>
            <a:endParaRPr lang="en-US">
              <a:solidFill>
                <a:schemeClr val="tx2"/>
              </a:solidFill>
            </a:endParaRPr>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The 6d brightness discussion: How can we translate user photon requirements into electron beam parameters </a:t>
            </a:r>
            <a:endParaRPr lang="en-US"/>
          </a:p>
        </p:txBody>
      </p:sp>
      <p:sp>
        <p:nvSpPr>
          <p:cNvPr id="3" name="Inhaltsplatzhalter 2"/>
          <p:cNvSpPr>
            <a:spLocks noGrp="1"/>
          </p:cNvSpPr>
          <p:nvPr>
            <p:ph idx="1"/>
          </p:nvPr>
        </p:nvSpPr>
        <p:spPr>
          <a:xfrm>
            <a:off x="323531" y="5085184"/>
            <a:ext cx="8496944" cy="1296144"/>
          </a:xfrm>
        </p:spPr>
        <p:txBody>
          <a:bodyPr>
            <a:normAutofit/>
          </a:bodyPr>
          <a:lstStyle/>
          <a:p>
            <a:r>
              <a:rPr lang="en-US" sz="2400" smtClean="0"/>
              <a:t>Kathy Harkay and Boris Militsyn agreed to put together a plot/table with slice (projected) beam brightness vs. peak (average) current as required and realized by various groups. </a:t>
            </a:r>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619672" y="1481990"/>
            <a:ext cx="6034286" cy="3459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State of the art and status of current projects </a:t>
            </a:r>
            <a:br>
              <a:rPr lang="en-US" smtClean="0"/>
            </a:br>
            <a:r>
              <a:rPr lang="en-US" smtClean="0"/>
              <a:t>with NCRF and SRF guns</a:t>
            </a:r>
            <a:endParaRPr lang="en-US"/>
          </a:p>
        </p:txBody>
      </p:sp>
      <p:sp>
        <p:nvSpPr>
          <p:cNvPr id="3" name="Inhaltsplatzhalter 2"/>
          <p:cNvSpPr>
            <a:spLocks noGrp="1"/>
          </p:cNvSpPr>
          <p:nvPr>
            <p:ph idx="1"/>
          </p:nvPr>
        </p:nvSpPr>
        <p:spPr/>
        <p:txBody>
          <a:bodyPr>
            <a:normAutofit fontScale="77500" lnSpcReduction="20000"/>
          </a:bodyPr>
          <a:lstStyle/>
          <a:p>
            <a:r>
              <a:rPr lang="en-US" smtClean="0">
                <a:solidFill>
                  <a:schemeClr val="tx2"/>
                </a:solidFill>
              </a:rPr>
              <a:t>Mikhail Krasilnikov (DESY) reported on the results of experimental optimization of an L-Band NCRF photoinjector for FLASH/XFEL facility</a:t>
            </a:r>
          </a:p>
          <a:p>
            <a:r>
              <a:rPr lang="en-US" smtClean="0">
                <a:solidFill>
                  <a:schemeClr val="tx2"/>
                </a:solidFill>
              </a:rPr>
              <a:t>The group reports emittance values for a range of bunch charges from 20 pC to 2 nC. Key issues solved recently were the RF phase stability and longitudinal laser pulse shape optimization.</a:t>
            </a:r>
          </a:p>
          <a:p>
            <a:r>
              <a:rPr lang="en-US" smtClean="0"/>
              <a:t>John Corlett (LBNL) introduced the current status of the APEX facility, highly reentrant (QWR) 187 MHz cavity for CW operation. Focus on photoemission studies with different cathodes. </a:t>
            </a:r>
          </a:p>
          <a:p>
            <a:r>
              <a:rPr lang="en-US" smtClean="0"/>
              <a:t>The cavity is now at LBL and RF conditioned. At nominal field level of 19.5 MV/m dark current is 8 uA. Next step is setup of diagnostics beamline. </a:t>
            </a:r>
          </a:p>
          <a:p>
            <a:r>
              <a:rPr lang="en-US" smtClean="0">
                <a:solidFill>
                  <a:schemeClr val="tx2"/>
                </a:solidFill>
              </a:rPr>
              <a:t>Boris Militsyn (AsTeC) introduced EBTF/CLARA facility. Main goals is to reach performance limits for NCRF S-Band gun with metallic photocathodes for ultra-short electron pulse production. Potential driver for an FEL class source.</a:t>
            </a:r>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5725"/>
            <a:ext cx="9144000" cy="528460"/>
          </a:xfrm>
        </p:spPr>
        <p:txBody>
          <a:bodyPr>
            <a:noAutofit/>
          </a:bodyPr>
          <a:lstStyle/>
          <a:p>
            <a:r>
              <a:rPr lang="en-US" sz="2800" dirty="0" smtClean="0"/>
              <a:t>PITZ evolution 2000-2011</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103885514"/>
              </p:ext>
            </p:extLst>
          </p:nvPr>
        </p:nvGraphicFramePr>
        <p:xfrm>
          <a:off x="77788" y="752475"/>
          <a:ext cx="8988425" cy="2730500"/>
        </p:xfrm>
        <a:graphic>
          <a:graphicData uri="http://schemas.openxmlformats.org/presentationml/2006/ole">
            <p:oleObj spid="_x0000_s3074" name="Arbeitsblatt" r:id="rId3" imgW="8363062" imgH="2676388" progId="Excel.Sheet.12">
              <p:embed/>
            </p:oleObj>
          </a:graphicData>
        </a:graphic>
      </p:graphicFrame>
      <p:graphicFrame>
        <p:nvGraphicFramePr>
          <p:cNvPr id="10" name="Chart 9"/>
          <p:cNvGraphicFramePr>
            <a:graphicFrameLocks/>
          </p:cNvGraphicFramePr>
          <p:nvPr>
            <p:extLst>
              <p:ext uri="{D42A27DB-BD31-4B8C-83A1-F6EECF244321}">
                <p14:modId xmlns:p14="http://schemas.microsoft.com/office/powerpoint/2010/main" xmlns="" val="2746660094"/>
              </p:ext>
            </p:extLst>
          </p:nvPr>
        </p:nvGraphicFramePr>
        <p:xfrm>
          <a:off x="0" y="3505331"/>
          <a:ext cx="9075470" cy="309549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38228" y="5253217"/>
            <a:ext cx="2495549" cy="307777"/>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en-US" sz="1400" b="1" dirty="0" smtClean="0">
                <a:solidFill>
                  <a:srgbClr val="FF00FF"/>
                </a:solidFill>
              </a:rPr>
              <a:t>XFEL photo injector specs</a:t>
            </a:r>
            <a:endParaRPr lang="en-US" sz="1400" b="1" dirty="0">
              <a:solidFill>
                <a:srgbClr val="FF00FF"/>
              </a:solidFill>
            </a:endParaRPr>
          </a:p>
        </p:txBody>
      </p:sp>
    </p:spTree>
    <p:extLst>
      <p:ext uri="{BB962C8B-B14F-4D97-AF65-F5344CB8AC3E}">
        <p14:creationId xmlns:p14="http://schemas.microsoft.com/office/powerpoint/2010/main" xmlns="" val="1057765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6"/>
          <p:cNvSpPr txBox="1">
            <a:spLocks noChangeArrowheads="1"/>
          </p:cNvSpPr>
          <p:nvPr/>
        </p:nvSpPr>
        <p:spPr bwMode="auto">
          <a:xfrm>
            <a:off x="0" y="1114425"/>
            <a:ext cx="9144000" cy="369888"/>
          </a:xfrm>
          <a:prstGeom prst="rect">
            <a:avLst/>
          </a:prstGeom>
          <a:noFill/>
          <a:ln w="9525">
            <a:noFill/>
            <a:miter lim="800000"/>
            <a:headEnd/>
            <a:tailEnd/>
          </a:ln>
        </p:spPr>
        <p:txBody>
          <a:bodyPr>
            <a:spAutoFit/>
          </a:bodyPr>
          <a:lstStyle/>
          <a:p>
            <a:pPr marL="225425" indent="-225425" fontAlgn="base">
              <a:spcBef>
                <a:spcPct val="0"/>
              </a:spcBef>
              <a:spcAft>
                <a:spcPts val="600"/>
              </a:spcAft>
              <a:buFont typeface="Arial" pitchFamily="34" charset="0"/>
              <a:buChar char="•"/>
            </a:pPr>
            <a:endParaRPr lang="de-DE" b="1" smtClean="0">
              <a:solidFill>
                <a:srgbClr val="000000"/>
              </a:solidFill>
            </a:endParaRPr>
          </a:p>
        </p:txBody>
      </p:sp>
      <p:sp>
        <p:nvSpPr>
          <p:cNvPr id="5" name="Rectangle 7"/>
          <p:cNvSpPr>
            <a:spLocks noChangeArrowheads="1"/>
          </p:cNvSpPr>
          <p:nvPr/>
        </p:nvSpPr>
        <p:spPr bwMode="auto">
          <a:xfrm>
            <a:off x="3" y="279400"/>
            <a:ext cx="6907213" cy="954088"/>
          </a:xfrm>
          <a:prstGeom prst="rect">
            <a:avLst/>
          </a:prstGeom>
          <a:noFill/>
          <a:ln w="9525">
            <a:noFill/>
            <a:miter lim="800000"/>
            <a:headEnd/>
            <a:tailEnd/>
          </a:ln>
        </p:spPr>
        <p:txBody>
          <a:bodyPr>
            <a:spAutoFit/>
          </a:bodyPr>
          <a:lstStyle/>
          <a:p>
            <a:pPr fontAlgn="base">
              <a:spcBef>
                <a:spcPct val="0"/>
              </a:spcBef>
              <a:spcAft>
                <a:spcPct val="0"/>
              </a:spcAft>
              <a:defRPr/>
            </a:pPr>
            <a:r>
              <a:rPr lang="en-US" sz="2800" b="1" smtClean="0">
                <a:solidFill>
                  <a:srgbClr val="000090"/>
                </a:solidFill>
                <a:ea typeface="ＭＳ Ｐゴシック" charset="0"/>
                <a:cs typeface="Calibri"/>
              </a:rPr>
              <a:t>John Corlett (LBNL): APEX gun</a:t>
            </a:r>
          </a:p>
          <a:p>
            <a:pPr fontAlgn="base">
              <a:spcBef>
                <a:spcPct val="0"/>
              </a:spcBef>
              <a:spcAft>
                <a:spcPct val="0"/>
              </a:spcAft>
              <a:defRPr/>
            </a:pPr>
            <a:r>
              <a:rPr lang="en-US" sz="2800" b="1" smtClean="0">
                <a:solidFill>
                  <a:srgbClr val="000090"/>
                </a:solidFill>
                <a:ea typeface="ＭＳ Ｐゴシック" charset="0"/>
                <a:cs typeface="Calibri"/>
              </a:rPr>
              <a:t>high-brightness </a:t>
            </a:r>
            <a:r>
              <a:rPr lang="en-US" sz="2800" b="1" dirty="0">
                <a:solidFill>
                  <a:srgbClr val="000090"/>
                </a:solidFill>
                <a:ea typeface="ＭＳ Ｐゴシック" charset="0"/>
                <a:cs typeface="Calibri"/>
              </a:rPr>
              <a:t>MHz electron source</a:t>
            </a:r>
            <a:endParaRPr lang="en-US" b="1" dirty="0">
              <a:solidFill>
                <a:srgbClr val="000090"/>
              </a:solidFill>
              <a:ea typeface="ＭＳ Ｐゴシック" charset="0"/>
              <a:cs typeface="Calibri"/>
            </a:endParaRPr>
          </a:p>
        </p:txBody>
      </p:sp>
      <p:pic>
        <p:nvPicPr>
          <p:cNvPr id="45059" name="Picture 2" descr="11_8_1 b .JPG"/>
          <p:cNvPicPr>
            <a:picLocks noChangeAspect="1"/>
          </p:cNvPicPr>
          <p:nvPr/>
        </p:nvPicPr>
        <p:blipFill>
          <a:blip r:embed="rId3" cstate="print"/>
          <a:srcRect/>
          <a:stretch>
            <a:fillRect/>
          </a:stretch>
        </p:blipFill>
        <p:spPr bwMode="auto">
          <a:xfrm>
            <a:off x="2987824" y="1556792"/>
            <a:ext cx="5878973" cy="4389702"/>
          </a:xfrm>
          <a:prstGeom prst="rect">
            <a:avLst/>
          </a:prstGeom>
          <a:noFill/>
          <a:ln w="9525">
            <a:noFill/>
            <a:miter lim="800000"/>
            <a:headEnd/>
            <a:tailEnd/>
          </a:ln>
        </p:spPr>
      </p:pic>
      <p:sp>
        <p:nvSpPr>
          <p:cNvPr id="45060" name="Text Box 6"/>
          <p:cNvSpPr txBox="1">
            <a:spLocks noChangeArrowheads="1"/>
          </p:cNvSpPr>
          <p:nvPr/>
        </p:nvSpPr>
        <p:spPr bwMode="auto">
          <a:xfrm>
            <a:off x="251520" y="1556792"/>
            <a:ext cx="2699792" cy="4278094"/>
          </a:xfrm>
          <a:prstGeom prst="rect">
            <a:avLst/>
          </a:prstGeom>
          <a:solidFill>
            <a:schemeClr val="bg1"/>
          </a:solidFill>
          <a:ln w="9525">
            <a:noFill/>
            <a:miter lim="800000"/>
            <a:headEnd/>
            <a:tailEnd/>
          </a:ln>
        </p:spPr>
        <p:txBody>
          <a:bodyPr wrap="square">
            <a:spAutoFit/>
          </a:bodyPr>
          <a:lstStyle/>
          <a:p>
            <a:pPr marL="225425" indent="-225425" fontAlgn="base">
              <a:spcBef>
                <a:spcPct val="0"/>
              </a:spcBef>
              <a:spcAft>
                <a:spcPts val="600"/>
              </a:spcAft>
              <a:buFont typeface="Arial" pitchFamily="34" charset="0"/>
              <a:buChar char="•"/>
            </a:pPr>
            <a:r>
              <a:rPr lang="en-US" b="1" smtClean="0">
                <a:solidFill>
                  <a:srgbClr val="000000"/>
                </a:solidFill>
              </a:rPr>
              <a:t>APEX cavity is successfully RF conditioned, </a:t>
            </a:r>
          </a:p>
          <a:p>
            <a:pPr marL="225425" indent="-225425" fontAlgn="base">
              <a:spcBef>
                <a:spcPct val="0"/>
              </a:spcBef>
              <a:spcAft>
                <a:spcPts val="600"/>
              </a:spcAft>
              <a:buFont typeface="Arial" pitchFamily="34" charset="0"/>
              <a:buChar char="•"/>
            </a:pPr>
            <a:r>
              <a:rPr lang="en-US" b="1" smtClean="0">
                <a:solidFill>
                  <a:srgbClr val="000000"/>
                </a:solidFill>
              </a:rPr>
              <a:t>December 15: CW mode at nominal power ran for 12,5 hours without faults</a:t>
            </a:r>
          </a:p>
          <a:p>
            <a:pPr marL="225425" indent="-225425" fontAlgn="base">
              <a:spcBef>
                <a:spcPct val="0"/>
              </a:spcBef>
              <a:spcAft>
                <a:spcPts val="600"/>
              </a:spcAft>
              <a:buFont typeface="Arial" pitchFamily="34" charset="0"/>
              <a:buChar char="•"/>
            </a:pPr>
            <a:r>
              <a:rPr lang="en-US" b="1" smtClean="0">
                <a:solidFill>
                  <a:srgbClr val="000000"/>
                </a:solidFill>
              </a:rPr>
              <a:t>Tuning mechanism principle tested</a:t>
            </a:r>
          </a:p>
          <a:p>
            <a:pPr marL="225425" indent="-225425" fontAlgn="base">
              <a:spcBef>
                <a:spcPct val="0"/>
              </a:spcBef>
              <a:spcAft>
                <a:spcPts val="600"/>
              </a:spcAft>
              <a:buFont typeface="Arial" pitchFamily="34" charset="0"/>
              <a:buChar char="•"/>
            </a:pPr>
            <a:r>
              <a:rPr lang="en-US" b="1" smtClean="0">
                <a:solidFill>
                  <a:srgbClr val="000000"/>
                </a:solidFill>
              </a:rPr>
              <a:t>1.2 10-9 Torr achieved with 1 (out of 20) NEG pump and no bake</a:t>
            </a:r>
          </a:p>
          <a:p>
            <a:pPr marL="225425" indent="-225425" fontAlgn="base">
              <a:spcBef>
                <a:spcPct val="0"/>
              </a:spcBef>
              <a:spcAft>
                <a:spcPts val="600"/>
              </a:spcAft>
              <a:buFont typeface="Arial" pitchFamily="34" charset="0"/>
              <a:buChar char="•"/>
            </a:pPr>
            <a:endParaRPr lang="en-US" b="1" smtClean="0">
              <a:solidFill>
                <a:srgbClr val="000000"/>
              </a:solidFill>
            </a:endParaRPr>
          </a:p>
        </p:txBody>
      </p:sp>
      <p:sp>
        <p:nvSpPr>
          <p:cNvPr id="6" name="Datumsplatzhalter 5"/>
          <p:cNvSpPr>
            <a:spLocks noGrp="1"/>
          </p:cNvSpPr>
          <p:nvPr>
            <p:ph type="dt" sz="half" idx="10"/>
          </p:nvPr>
        </p:nvSpPr>
        <p:spPr/>
        <p:txBody>
          <a:bodyPr/>
          <a:lstStyle/>
          <a:p>
            <a:pPr>
              <a:defRPr/>
            </a:pPr>
            <a:r>
              <a:rPr lang="de-DE" smtClean="0">
                <a:solidFill>
                  <a:srgbClr val="FFFFFF">
                    <a:lumMod val="75000"/>
                  </a:srgbClr>
                </a:solidFill>
              </a:rPr>
              <a:t>09.05.2012</a:t>
            </a:r>
            <a:endParaRPr lang="en-US">
              <a:solidFill>
                <a:srgbClr val="FFFFFF">
                  <a:lumMod val="75000"/>
                </a:srgbClr>
              </a:solidFill>
            </a:endParaRPr>
          </a:p>
        </p:txBody>
      </p:sp>
      <p:sp>
        <p:nvSpPr>
          <p:cNvPr id="7" name="Foliennummernplatzhalter 6"/>
          <p:cNvSpPr>
            <a:spLocks noGrp="1"/>
          </p:cNvSpPr>
          <p:nvPr>
            <p:ph type="sldNum" sz="quarter" idx="12"/>
          </p:nvPr>
        </p:nvSpPr>
        <p:spPr/>
        <p:txBody>
          <a:bodyPr/>
          <a:lstStyle/>
          <a:p>
            <a:fld id="{31079799-0E9E-469B-AB9E-AB39E50E864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Status of SRF guns for FEL applications</a:t>
            </a:r>
            <a:endParaRPr lang="en-US"/>
          </a:p>
        </p:txBody>
      </p:sp>
      <p:sp>
        <p:nvSpPr>
          <p:cNvPr id="3" name="Inhaltsplatzhalter 2"/>
          <p:cNvSpPr>
            <a:spLocks noGrp="1"/>
          </p:cNvSpPr>
          <p:nvPr>
            <p:ph idx="1"/>
          </p:nvPr>
        </p:nvSpPr>
        <p:spPr/>
        <p:txBody>
          <a:bodyPr>
            <a:normAutofit fontScale="77500" lnSpcReduction="20000"/>
          </a:bodyPr>
          <a:lstStyle/>
          <a:p>
            <a:r>
              <a:rPr lang="en-US" smtClean="0"/>
              <a:t>Jochen </a:t>
            </a:r>
            <a:r>
              <a:rPr lang="en-US" smtClean="0"/>
              <a:t>Teichert </a:t>
            </a:r>
            <a:r>
              <a:rPr lang="en-US" smtClean="0"/>
              <a:t>(HZDR) reported </a:t>
            </a:r>
            <a:r>
              <a:rPr lang="en-US" smtClean="0"/>
              <a:t>of status and future plans for the elliptical 3.5 cell 1.3 GHz SRF gun serving multiple user modes at ELBE (IR FEL, Thomson scattering, neutron and positron production).</a:t>
            </a:r>
          </a:p>
          <a:p>
            <a:r>
              <a:rPr lang="en-US" smtClean="0"/>
              <a:t>Measurements of long. and trans. slice parameters using zero phasing and ELBE. Issues with dark current and multipacting. Attempt to counteract MP with DC bias and plan to use with TiN coating.</a:t>
            </a:r>
          </a:p>
          <a:p>
            <a:r>
              <a:rPr lang="en-US" smtClean="0"/>
              <a:t>New cavity, produced by JLAB, showed excellent performance</a:t>
            </a:r>
          </a:p>
          <a:p>
            <a:pPr lvl="1"/>
            <a:r>
              <a:rPr lang="en-US" smtClean="0"/>
              <a:t>E</a:t>
            </a:r>
            <a:r>
              <a:rPr lang="en-US" baseline="-25000" smtClean="0"/>
              <a:t>pk</a:t>
            </a:r>
            <a:r>
              <a:rPr lang="en-US" smtClean="0"/>
              <a:t> of 43 MV/m and Q</a:t>
            </a:r>
            <a:r>
              <a:rPr lang="en-US" baseline="-25000" smtClean="0"/>
              <a:t>o</a:t>
            </a:r>
            <a:r>
              <a:rPr lang="en-US" smtClean="0"/>
              <a:t> exceeding 1*10</a:t>
            </a:r>
            <a:r>
              <a:rPr lang="en-US" baseline="30000" smtClean="0"/>
              <a:t>10</a:t>
            </a:r>
            <a:r>
              <a:rPr lang="en-US" smtClean="0"/>
              <a:t>.</a:t>
            </a:r>
          </a:p>
          <a:p>
            <a:r>
              <a:rPr lang="en-US" smtClean="0">
                <a:solidFill>
                  <a:schemeClr val="tx2"/>
                </a:solidFill>
              </a:rPr>
              <a:t>Bob Legg (JLab/ U Wisconsin) reported on recent results for the WiFEL SRF QWR 199.6 MHz gun. Main goal is to drive a CW FEL facility with ultra-short pulses generated in the blow-out mode. Needs high peak field on cathode. Planning with a load lock to use metallic and semiconductor cathodes. Plug design from ELBE SRF gun.</a:t>
            </a:r>
          </a:p>
          <a:p>
            <a:r>
              <a:rPr lang="en-US" smtClean="0">
                <a:solidFill>
                  <a:schemeClr val="tx2"/>
                </a:solidFill>
              </a:rPr>
              <a:t>Cavity was successfully cold-tested at Niowave and is now at Wisconsin. Setup of electron diagnostics and cryomodule assembly is </a:t>
            </a:r>
            <a:r>
              <a:rPr lang="en-US" smtClean="0">
                <a:solidFill>
                  <a:schemeClr val="tx2"/>
                </a:solidFill>
              </a:rPr>
              <a:t>next</a:t>
            </a:r>
            <a:r>
              <a:rPr lang="en-US" smtClean="0">
                <a:solidFill>
                  <a:schemeClr val="tx2"/>
                </a:solidFill>
              </a:rPr>
              <a:t>.</a:t>
            </a:r>
            <a:endParaRPr lang="en-US" smtClean="0"/>
          </a:p>
          <a:p>
            <a:endParaRPr lang="en-US" smtClean="0"/>
          </a:p>
        </p:txBody>
      </p:sp>
      <p:sp>
        <p:nvSpPr>
          <p:cNvPr id="4" name="Datumsplatzhalter 3"/>
          <p:cNvSpPr>
            <a:spLocks noGrp="1"/>
          </p:cNvSpPr>
          <p:nvPr>
            <p:ph type="dt" sz="half" idx="10"/>
          </p:nvPr>
        </p:nvSpPr>
        <p:spPr/>
        <p:txBody>
          <a:bodyPr/>
          <a:lstStyle/>
          <a:p>
            <a:r>
              <a:rPr lang="de-DE" smtClean="0"/>
              <a:t>09.05.2012</a:t>
            </a:r>
            <a:endParaRPr lang="en-US"/>
          </a:p>
        </p:txBody>
      </p:sp>
      <p:sp>
        <p:nvSpPr>
          <p:cNvPr id="5" name="Fußzeilenplatzhalter 4"/>
          <p:cNvSpPr>
            <a:spLocks noGrp="1"/>
          </p:cNvSpPr>
          <p:nvPr>
            <p:ph type="ftr" sz="quarter" idx="11"/>
          </p:nvPr>
        </p:nvSpPr>
        <p:spPr/>
        <p:txBody>
          <a:bodyPr/>
          <a:lstStyle/>
          <a:p>
            <a:r>
              <a:rPr lang="en-US" smtClean="0"/>
              <a:t>FLS 2012 | Summary eSources | Carlos Hernandez-Garcia and Thorsten Kamps</a:t>
            </a:r>
            <a:endParaRPr lang="en-US"/>
          </a:p>
        </p:txBody>
      </p:sp>
      <p:sp>
        <p:nvSpPr>
          <p:cNvPr id="6" name="Foliennummernplatzhalter 5"/>
          <p:cNvSpPr>
            <a:spLocks noGrp="1"/>
          </p:cNvSpPr>
          <p:nvPr>
            <p:ph type="sldNum" sz="quarter" idx="12"/>
          </p:nvPr>
        </p:nvSpPr>
        <p:spPr/>
        <p:txBody>
          <a:bodyPr/>
          <a:lstStyle/>
          <a:p>
            <a:fld id="{0041937D-42C5-4FC7-9975-B1A9E4521C38}"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NNL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Compass">
  <a:themeElements>
    <a:clrScheme name="1_Compass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mpass 1">
        <a:dk1>
          <a:srgbClr val="860000"/>
        </a:dk1>
        <a:lt1>
          <a:srgbClr val="FFFFFF"/>
        </a:lt1>
        <a:dk2>
          <a:srgbClr val="800000"/>
        </a:dk2>
        <a:lt2>
          <a:srgbClr val="FFFFCC"/>
        </a:lt2>
        <a:accent1>
          <a:srgbClr val="4C0000"/>
        </a:accent1>
        <a:accent2>
          <a:srgbClr val="FF9900"/>
        </a:accent2>
        <a:accent3>
          <a:srgbClr val="C0AAAA"/>
        </a:accent3>
        <a:accent4>
          <a:srgbClr val="DADADA"/>
        </a:accent4>
        <a:accent5>
          <a:srgbClr val="B2AAAA"/>
        </a:accent5>
        <a:accent6>
          <a:srgbClr val="E78A00"/>
        </a:accent6>
        <a:hlink>
          <a:srgbClr val="FFDF57"/>
        </a:hlink>
        <a:folHlink>
          <a:srgbClr val="CC9900"/>
        </a:folHlink>
      </a:clrScheme>
      <a:clrMap bg1="dk2" tx1="lt1" bg2="dk1" tx2="lt2" accent1="accent1" accent2="accent2" accent3="accent3" accent4="accent4" accent5="accent5" accent6="accent6" hlink="hlink" folHlink="folHlink"/>
    </a:extraClrScheme>
    <a:extraClrScheme>
      <a:clrScheme name="1_Compass 2">
        <a:dk1>
          <a:srgbClr val="AC835E"/>
        </a:dk1>
        <a:lt1>
          <a:srgbClr val="FFFFFF"/>
        </a:lt1>
        <a:dk2>
          <a:srgbClr val="AE8764"/>
        </a:dk2>
        <a:lt2>
          <a:srgbClr val="FFFFCC"/>
        </a:lt2>
        <a:accent1>
          <a:srgbClr val="7A5C40"/>
        </a:accent1>
        <a:accent2>
          <a:srgbClr val="FFFF99"/>
        </a:accent2>
        <a:accent3>
          <a:srgbClr val="D3C3B8"/>
        </a:accent3>
        <a:accent4>
          <a:srgbClr val="DADADA"/>
        </a:accent4>
        <a:accent5>
          <a:srgbClr val="BEB5AF"/>
        </a:accent5>
        <a:accent6>
          <a:srgbClr val="E7E78A"/>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1_Compass 3">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1_Compass 4">
        <a:dk1>
          <a:srgbClr val="007E7B"/>
        </a:dk1>
        <a:lt1>
          <a:srgbClr val="FFFFFF"/>
        </a:lt1>
        <a:dk2>
          <a:srgbClr val="008080"/>
        </a:dk2>
        <a:lt2>
          <a:srgbClr val="FFFF99"/>
        </a:lt2>
        <a:accent1>
          <a:srgbClr val="005452"/>
        </a:accent1>
        <a:accent2>
          <a:srgbClr val="00CC66"/>
        </a:accent2>
        <a:accent3>
          <a:srgbClr val="AAC0C0"/>
        </a:accent3>
        <a:accent4>
          <a:srgbClr val="DADADA"/>
        </a:accent4>
        <a:accent5>
          <a:srgbClr val="AAB3B3"/>
        </a:accent5>
        <a:accent6>
          <a:srgbClr val="00B95C"/>
        </a:accent6>
        <a:hlink>
          <a:srgbClr val="CCFFCC"/>
        </a:hlink>
        <a:folHlink>
          <a:srgbClr val="33CCCC"/>
        </a:folHlink>
      </a:clrScheme>
      <a:clrMap bg1="dk2" tx1="lt1" bg2="dk1" tx2="lt2" accent1="accent1" accent2="accent2" accent3="accent3" accent4="accent4" accent5="accent5" accent6="accent6" hlink="hlink" folHlink="folHlink"/>
    </a:extraClrScheme>
    <a:extraClrScheme>
      <a:clrScheme name="1_Compass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1_Compass 6">
        <a:dk1>
          <a:srgbClr val="526133"/>
        </a:dk1>
        <a:lt1>
          <a:srgbClr val="FFFFFF"/>
        </a:lt1>
        <a:dk2>
          <a:srgbClr val="4E5D31"/>
        </a:dk2>
        <a:lt2>
          <a:srgbClr val="FFFFCC"/>
        </a:lt2>
        <a:accent1>
          <a:srgbClr val="004800"/>
        </a:accent1>
        <a:accent2>
          <a:srgbClr val="7A9505"/>
        </a:accent2>
        <a:accent3>
          <a:srgbClr val="B2B6AD"/>
        </a:accent3>
        <a:accent4>
          <a:srgbClr val="DADADA"/>
        </a:accent4>
        <a:accent5>
          <a:srgbClr val="AAB1AA"/>
        </a:accent5>
        <a:accent6>
          <a:srgbClr val="6E8704"/>
        </a:accent6>
        <a:hlink>
          <a:srgbClr val="99FF33"/>
        </a:hlink>
        <a:folHlink>
          <a:srgbClr val="CCCC00"/>
        </a:folHlink>
      </a:clrScheme>
      <a:clrMap bg1="dk2" tx1="lt1" bg2="dk1" tx2="lt2" accent1="accent1" accent2="accent2" accent3="accent3" accent4="accent4" accent5="accent5" accent6="accent6" hlink="hlink" folHlink="folHlink"/>
    </a:extraClrScheme>
    <a:extraClrScheme>
      <a:clrScheme name="1_Compass 7">
        <a:dk1>
          <a:srgbClr val="676A5C"/>
        </a:dk1>
        <a:lt1>
          <a:srgbClr val="FFFFFF"/>
        </a:lt1>
        <a:dk2>
          <a:srgbClr val="686B5D"/>
        </a:dk2>
        <a:lt2>
          <a:srgbClr val="FFFFCC"/>
        </a:lt2>
        <a:accent1>
          <a:srgbClr val="57574D"/>
        </a:accent1>
        <a:accent2>
          <a:srgbClr val="809EA8"/>
        </a:accent2>
        <a:accent3>
          <a:srgbClr val="B9BAB6"/>
        </a:accent3>
        <a:accent4>
          <a:srgbClr val="DADADA"/>
        </a:accent4>
        <a:accent5>
          <a:srgbClr val="B4B4B2"/>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1_Compass 8">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1_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Slides_TK_V2.0">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SY_Vortrag_3-1">
  <a:themeElements>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fontScheme name="2_DESY_Vortrag_3-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DESY_Vortrag_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SY_Vortrag_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SY_Vortrag_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SY_Vortrag_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SY_Vortrag_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SY_Vortrag_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SY_Vortrag_3-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SY_Vortrag_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SY_Vortrag_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SY_Vortrag_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SY_Vortrag_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SY_Vortrag_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SY_Vortrag_3-1 13">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99CC00"/>
        </a:folHlink>
      </a:clrScheme>
      <a:clrMap bg1="lt1" tx1="dk1" bg2="lt2" tx2="dk2" accent1="accent1" accent2="accent2" accent3="accent3" accent4="accent4" accent5="accent5" accent6="accent6" hlink="hlink" folHlink="folHlink"/>
    </a:extraClrScheme>
    <a:extraClrScheme>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E89"/>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3E89"/>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E89"/>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3E89"/>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2482</Words>
  <Application>Microsoft Office PowerPoint</Application>
  <PresentationFormat>Bildschirmpräsentation (4:3)</PresentationFormat>
  <Paragraphs>328</Paragraphs>
  <Slides>25</Slides>
  <Notes>7</Notes>
  <HiddenSlides>0</HiddenSlides>
  <MMClips>0</MMClips>
  <ScaleCrop>false</ScaleCrop>
  <HeadingPairs>
    <vt:vector size="6" baseType="variant">
      <vt:variant>
        <vt:lpstr>Design</vt:lpstr>
      </vt:variant>
      <vt:variant>
        <vt:i4>15</vt:i4>
      </vt:variant>
      <vt:variant>
        <vt:lpstr>Eingebettete OLE-Server</vt:lpstr>
      </vt:variant>
      <vt:variant>
        <vt:i4>1</vt:i4>
      </vt:variant>
      <vt:variant>
        <vt:lpstr>Folientitel</vt:lpstr>
      </vt:variant>
      <vt:variant>
        <vt:i4>25</vt:i4>
      </vt:variant>
    </vt:vector>
  </HeadingPairs>
  <TitlesOfParts>
    <vt:vector size="41" baseType="lpstr">
      <vt:lpstr>Larissa-Design</vt:lpstr>
      <vt:lpstr>2_DESY_Vortrag_3-1</vt:lpstr>
      <vt:lpstr>Default Design</vt:lpstr>
      <vt:lpstr>Benutzerdefiniertes Design</vt:lpstr>
      <vt:lpstr>1_Benutzerdefiniertes Design</vt:lpstr>
      <vt:lpstr>1_Default Design</vt:lpstr>
      <vt:lpstr>Office テーマ</vt:lpstr>
      <vt:lpstr>1_Office テーマ</vt:lpstr>
      <vt:lpstr>2_Default Design</vt:lpstr>
      <vt:lpstr>3_Default Design</vt:lpstr>
      <vt:lpstr>PNNL_PowerPoint_Template</vt:lpstr>
      <vt:lpstr>1_Compass</vt:lpstr>
      <vt:lpstr>1_Larissa-Design</vt:lpstr>
      <vt:lpstr>2_Larissa-Design</vt:lpstr>
      <vt:lpstr>Slides_TK_V2.0</vt:lpstr>
      <vt:lpstr>Arbeitsblatt</vt:lpstr>
      <vt:lpstr>eSources Summary</vt:lpstr>
      <vt:lpstr>Acknowledgements</vt:lpstr>
      <vt:lpstr>The charge for eSources as formulated  by the Scientific Programme Committee</vt:lpstr>
      <vt:lpstr>Questions and themes  which came up during the workshop</vt:lpstr>
      <vt:lpstr>The 6d brightness discussion: How can we translate user photon requirements into electron beam parameters </vt:lpstr>
      <vt:lpstr>State of the art and status of current projects  with NCRF and SRF guns</vt:lpstr>
      <vt:lpstr>PITZ evolution 2000-2011</vt:lpstr>
      <vt:lpstr>Folie 8</vt:lpstr>
      <vt:lpstr>Status of SRF guns for FEL applications</vt:lpstr>
      <vt:lpstr>Folie 10</vt:lpstr>
      <vt:lpstr>Folie 11</vt:lpstr>
      <vt:lpstr>Folie 12</vt:lpstr>
      <vt:lpstr>Status of DC 500 kV gun systems</vt:lpstr>
      <vt:lpstr>Summary and Outlook</vt:lpstr>
      <vt:lpstr>The goal is to develop a photoinjector with characteristics within the parameter envelope of an ERL for a lightsource</vt:lpstr>
      <vt:lpstr>Session on electron sources  for ultra-fast electron diffraction</vt:lpstr>
      <vt:lpstr>Session on electron sources  for ultra-fast electron diffraction</vt:lpstr>
      <vt:lpstr>Kathy Harky (ANL)  Ultra-bright Designer Photocathodes</vt:lpstr>
      <vt:lpstr>A2MC2 Type Ternary Acetylides</vt:lpstr>
      <vt:lpstr>Folie 20</vt:lpstr>
      <vt:lpstr>Individual field emitters provide electron beams with exquisite brightness</vt:lpstr>
      <vt:lpstr>Channeling radiation from tightly focused electrons produces brilliant, hard X-rays</vt:lpstr>
      <vt:lpstr>T. Quast (HZB): Reality and Future Directions for Spatio-Temporal Laser Pulse Shaping</vt:lpstr>
      <vt:lpstr>Session on unwanted beam:  observations and diagnostics</vt:lpstr>
      <vt:lpstr>Continuing worldwide mulit-disciplinary efforts towards developing eSources with …</vt:lpstr>
    </vt:vector>
  </TitlesOfParts>
  <Company>Helmholtz-Zentrum Berlin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WG, part II</dc:title>
  <dc:creator>T. kamps</dc:creator>
  <cp:lastModifiedBy>T. kamps</cp:lastModifiedBy>
  <cp:revision>17</cp:revision>
  <dcterms:created xsi:type="dcterms:W3CDTF">2012-03-01T13:45:39Z</dcterms:created>
  <dcterms:modified xsi:type="dcterms:W3CDTF">2012-03-09T13:24:10Z</dcterms:modified>
</cp:coreProperties>
</file>